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30" r:id="rId2"/>
    <p:sldId id="344" r:id="rId3"/>
    <p:sldId id="386" r:id="rId4"/>
    <p:sldId id="387" r:id="rId5"/>
    <p:sldId id="388" r:id="rId6"/>
    <p:sldId id="389" r:id="rId7"/>
    <p:sldId id="390" r:id="rId8"/>
    <p:sldId id="391" r:id="rId9"/>
    <p:sldId id="392" r:id="rId10"/>
    <p:sldId id="393" r:id="rId11"/>
    <p:sldId id="367" r:id="rId12"/>
    <p:sldId id="345" r:id="rId13"/>
    <p:sldId id="346" r:id="rId14"/>
    <p:sldId id="347" r:id="rId15"/>
    <p:sldId id="348" r:id="rId16"/>
    <p:sldId id="349" r:id="rId17"/>
    <p:sldId id="366" r:id="rId18"/>
    <p:sldId id="350" r:id="rId19"/>
    <p:sldId id="368" r:id="rId20"/>
    <p:sldId id="352" r:id="rId21"/>
    <p:sldId id="353" r:id="rId22"/>
    <p:sldId id="343" r:id="rId23"/>
    <p:sldId id="307" r:id="rId24"/>
    <p:sldId id="333" r:id="rId25"/>
    <p:sldId id="354" r:id="rId26"/>
    <p:sldId id="355" r:id="rId27"/>
    <p:sldId id="338" r:id="rId28"/>
    <p:sldId id="339" r:id="rId29"/>
    <p:sldId id="342" r:id="rId30"/>
    <p:sldId id="356" r:id="rId31"/>
    <p:sldId id="322" r:id="rId32"/>
    <p:sldId id="369"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31" r:id="rId49"/>
    <p:sldId id="332" r:id="rId50"/>
    <p:sldId id="334" r:id="rId51"/>
    <p:sldId id="335" r:id="rId52"/>
    <p:sldId id="336" r:id="rId53"/>
    <p:sldId id="357" r:id="rId54"/>
    <p:sldId id="370" r:id="rId55"/>
    <p:sldId id="358" r:id="rId56"/>
    <p:sldId id="359" r:id="rId57"/>
    <p:sldId id="360" r:id="rId58"/>
    <p:sldId id="361" r:id="rId59"/>
    <p:sldId id="362" r:id="rId60"/>
    <p:sldId id="365" r:id="rId61"/>
    <p:sldId id="363" r:id="rId62"/>
    <p:sldId id="364" r:id="rId63"/>
    <p:sldId id="32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1" autoAdjust="0"/>
    <p:restoredTop sz="94660"/>
  </p:normalViewPr>
  <p:slideViewPr>
    <p:cSldViewPr snapToGrid="0">
      <p:cViewPr varScale="1">
        <p:scale>
          <a:sx n="81" d="100"/>
          <a:sy n="81" d="100"/>
        </p:scale>
        <p:origin x="114"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953FF-5C51-4B47-851E-4D54DAA95FA3}" type="datetimeFigureOut">
              <a:rPr lang="en-US" smtClean="0"/>
              <a:t>12/17/2015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E2EA0-FE24-4D53-A739-BBA61A380D89}" type="slidenum">
              <a:rPr lang="en-US" smtClean="0"/>
              <a:t>‹#›</a:t>
            </a:fld>
            <a:endParaRPr lang="en-US"/>
          </a:p>
        </p:txBody>
      </p:sp>
    </p:spTree>
    <p:extLst>
      <p:ext uri="{BB962C8B-B14F-4D97-AF65-F5344CB8AC3E}">
        <p14:creationId xmlns:p14="http://schemas.microsoft.com/office/powerpoint/2010/main" val="45972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D05F0-08AE-4A1B-BB31-CCC15AD08BF6}"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45845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05F0-08AE-4A1B-BB31-CCC15AD08BF6}"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79848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05F0-08AE-4A1B-BB31-CCC15AD08BF6}"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249789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05F0-08AE-4A1B-BB31-CCC15AD08BF6}"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20247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D05F0-08AE-4A1B-BB31-CCC15AD08BF6}"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375786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D05F0-08AE-4A1B-BB31-CCC15AD08BF6}"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10330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D05F0-08AE-4A1B-BB31-CCC15AD08BF6}"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102911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D05F0-08AE-4A1B-BB31-CCC15AD08BF6}"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70506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D05F0-08AE-4A1B-BB31-CCC15AD08BF6}"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12772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D05F0-08AE-4A1B-BB31-CCC15AD08BF6}"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28007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D05F0-08AE-4A1B-BB31-CCC15AD08BF6}"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0CE36-50F1-4AEA-8930-D55635ED275D}" type="slidenum">
              <a:rPr lang="en-US" smtClean="0"/>
              <a:t>‹#›</a:t>
            </a:fld>
            <a:endParaRPr lang="en-US"/>
          </a:p>
        </p:txBody>
      </p:sp>
    </p:spTree>
    <p:extLst>
      <p:ext uri="{BB962C8B-B14F-4D97-AF65-F5344CB8AC3E}">
        <p14:creationId xmlns:p14="http://schemas.microsoft.com/office/powerpoint/2010/main" val="325395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D05F0-08AE-4A1B-BB31-CCC15AD08BF6}" type="datetimeFigureOut">
              <a:rPr lang="en-US" smtClean="0"/>
              <a:t>12/17/2015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CE36-50F1-4AEA-8930-D55635ED275D}" type="slidenum">
              <a:rPr lang="en-US" smtClean="0"/>
              <a:t>‹#›</a:t>
            </a:fld>
            <a:endParaRPr lang="en-US"/>
          </a:p>
        </p:txBody>
      </p:sp>
    </p:spTree>
    <p:extLst>
      <p:ext uri="{BB962C8B-B14F-4D97-AF65-F5344CB8AC3E}">
        <p14:creationId xmlns:p14="http://schemas.microsoft.com/office/powerpoint/2010/main" val="207608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limcd.com/developers/downloads" TargetMode="External"/><Relationship Id="rId2" Type="http://schemas.openxmlformats.org/officeDocument/2006/relationships/hyperlink" Target="http://developer.slimcd.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limcd.com/developers/downloads" TargetMode="External"/><Relationship Id="rId2" Type="http://schemas.openxmlformats.org/officeDocument/2006/relationships/hyperlink" Target="http://developer.slimcd.com/" TargetMode="External"/><Relationship Id="rId1" Type="http://schemas.openxmlformats.org/officeDocument/2006/relationships/slideLayout" Target="../slideLayouts/slideLayout2.xml"/><Relationship Id="rId4" Type="http://schemas.openxmlformats.org/officeDocument/2006/relationships/hyperlink" Target="http://test.slimcd.com/EM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ftlab.co.uk/index.php/site-map/knowledge-base/243-ca-public-key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eftlab.com.au/index.php/site-map/our-articles/161-the-use-of-ctqs-and-ttqs-in-nfc-transactio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mailto:frank@slimcd.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141" y="2358039"/>
            <a:ext cx="9144000" cy="2387600"/>
          </a:xfrm>
        </p:spPr>
        <p:txBody>
          <a:bodyPr/>
          <a:lstStyle/>
          <a:p>
            <a:r>
              <a:rPr lang="en-US" dirty="0" smtClean="0"/>
              <a:t>EMV Solutions</a:t>
            </a:r>
            <a:endParaRPr lang="en-US" dirty="0"/>
          </a:p>
        </p:txBody>
      </p:sp>
      <p:sp>
        <p:nvSpPr>
          <p:cNvPr id="3" name="Subtitle 2"/>
          <p:cNvSpPr>
            <a:spLocks noGrp="1"/>
          </p:cNvSpPr>
          <p:nvPr>
            <p:ph type="subTitle" idx="1"/>
          </p:nvPr>
        </p:nvSpPr>
        <p:spPr>
          <a:xfrm>
            <a:off x="1524000" y="6030119"/>
            <a:ext cx="9144000" cy="1655762"/>
          </a:xfrm>
        </p:spPr>
        <p:txBody>
          <a:bodyPr/>
          <a:lstStyle/>
          <a:p>
            <a:r>
              <a:rPr lang="en-US" dirty="0" smtClean="0"/>
              <a:t>SLIM CD, INC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248" y="585895"/>
            <a:ext cx="7792617" cy="2649490"/>
          </a:xfrm>
          <a:prstGeom prst="rect">
            <a:avLst/>
          </a:prstGeom>
        </p:spPr>
      </p:pic>
    </p:spTree>
    <p:extLst>
      <p:ext uri="{BB962C8B-B14F-4D97-AF65-F5344CB8AC3E}">
        <p14:creationId xmlns:p14="http://schemas.microsoft.com/office/powerpoint/2010/main" val="200478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1510" y="1690688"/>
            <a:ext cx="3394710" cy="488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91541" y="3092156"/>
            <a:ext cx="2937509" cy="233709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Option 4 –Launch Our App</a:t>
            </a:r>
            <a:endParaRPr lang="en-US" dirty="0"/>
          </a:p>
        </p:txBody>
      </p:sp>
      <p:sp>
        <p:nvSpPr>
          <p:cNvPr id="7" name="TextBox 6"/>
          <p:cNvSpPr txBox="1"/>
          <p:nvPr/>
        </p:nvSpPr>
        <p:spPr>
          <a:xfrm>
            <a:off x="1808558" y="1698287"/>
            <a:ext cx="2020492" cy="369332"/>
          </a:xfrm>
          <a:prstGeom prst="rect">
            <a:avLst/>
          </a:prstGeom>
          <a:noFill/>
        </p:spPr>
        <p:txBody>
          <a:bodyPr wrap="square" rtlCol="0">
            <a:spAutoFit/>
          </a:bodyPr>
          <a:lstStyle/>
          <a:p>
            <a:r>
              <a:rPr lang="en-US" dirty="0" smtClean="0"/>
              <a:t>POS Stack</a:t>
            </a:r>
            <a:endParaRPr lang="en-US" dirty="0"/>
          </a:p>
        </p:txBody>
      </p:sp>
      <p:sp>
        <p:nvSpPr>
          <p:cNvPr id="8" name="Rectangle 7"/>
          <p:cNvSpPr/>
          <p:nvPr/>
        </p:nvSpPr>
        <p:spPr>
          <a:xfrm>
            <a:off x="1268730" y="2075297"/>
            <a:ext cx="2197416" cy="75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POS Interface Code</a:t>
            </a:r>
            <a:endParaRPr lang="en-US" dirty="0">
              <a:solidFill>
                <a:schemeClr val="tx1"/>
              </a:solidFill>
            </a:endParaRPr>
          </a:p>
        </p:txBody>
      </p:sp>
      <p:sp>
        <p:nvSpPr>
          <p:cNvPr id="9" name="Rectangle 8"/>
          <p:cNvSpPr/>
          <p:nvPr/>
        </p:nvSpPr>
        <p:spPr>
          <a:xfrm>
            <a:off x="1268730" y="3547660"/>
            <a:ext cx="2160269" cy="7226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 SlimCD Hardware Abstraction Layer</a:t>
            </a:r>
            <a:endParaRPr lang="en-US" dirty="0">
              <a:solidFill>
                <a:schemeClr val="tx1"/>
              </a:solidFill>
            </a:endParaRPr>
          </a:p>
        </p:txBody>
      </p:sp>
      <p:sp>
        <p:nvSpPr>
          <p:cNvPr id="10" name="Rectangle 9"/>
          <p:cNvSpPr/>
          <p:nvPr/>
        </p:nvSpPr>
        <p:spPr>
          <a:xfrm>
            <a:off x="1268731" y="4506653"/>
            <a:ext cx="2160268" cy="7543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2b. SlimCD Per-Device Code</a:t>
            </a:r>
            <a:endParaRPr lang="en-US" dirty="0">
              <a:solidFill>
                <a:schemeClr val="tx1"/>
              </a:solidFill>
            </a:endParaRPr>
          </a:p>
        </p:txBody>
      </p:sp>
      <p:sp>
        <p:nvSpPr>
          <p:cNvPr id="11" name="Rectangle 10"/>
          <p:cNvSpPr/>
          <p:nvPr/>
        </p:nvSpPr>
        <p:spPr>
          <a:xfrm>
            <a:off x="1280160" y="5545336"/>
            <a:ext cx="2160269" cy="754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Device Driver from Device Company</a:t>
            </a:r>
            <a:endParaRPr lang="en-US" dirty="0">
              <a:solidFill>
                <a:schemeClr val="tx1"/>
              </a:solidFill>
            </a:endParaRPr>
          </a:p>
        </p:txBody>
      </p:sp>
      <p:sp>
        <p:nvSpPr>
          <p:cNvPr id="12" name="TextBox 11"/>
          <p:cNvSpPr txBox="1"/>
          <p:nvPr/>
        </p:nvSpPr>
        <p:spPr>
          <a:xfrm>
            <a:off x="5903595" y="1960067"/>
            <a:ext cx="5724526" cy="2031325"/>
          </a:xfrm>
          <a:prstGeom prst="rect">
            <a:avLst/>
          </a:prstGeom>
          <a:noFill/>
        </p:spPr>
        <p:txBody>
          <a:bodyPr wrap="square" rtlCol="0">
            <a:spAutoFit/>
          </a:bodyPr>
          <a:lstStyle/>
          <a:p>
            <a:pPr marL="342900" indent="-342900">
              <a:buFont typeface="+mj-lt"/>
              <a:buAutoNum type="arabicPeriod"/>
            </a:pPr>
            <a:r>
              <a:rPr lang="en-US" dirty="0" smtClean="0"/>
              <a:t>POS Interface Code written by the POS developer.</a:t>
            </a:r>
          </a:p>
          <a:p>
            <a:pPr marL="342900" indent="-342900">
              <a:buFont typeface="+mj-lt"/>
              <a:buAutoNum type="arabicPeriod"/>
            </a:pPr>
            <a:endParaRPr lang="en-US" dirty="0" smtClean="0"/>
          </a:p>
          <a:p>
            <a:pPr marL="342900" indent="-342900">
              <a:buFont typeface="+mj-lt"/>
              <a:buAutoNum type="arabicPeriod"/>
            </a:pPr>
            <a:r>
              <a:rPr lang="en-US" dirty="0" smtClean="0"/>
              <a:t>Launch the SLIM CD app, providing amount and </a:t>
            </a:r>
            <a:r>
              <a:rPr lang="en-US" dirty="0" err="1" smtClean="0"/>
              <a:t>transtype</a:t>
            </a:r>
            <a:r>
              <a:rPr lang="en-US" dirty="0" smtClean="0"/>
              <a:t> in an XML file</a:t>
            </a:r>
          </a:p>
          <a:p>
            <a:pPr marL="800100" lvl="1" indent="-342900">
              <a:buFont typeface="+mj-lt"/>
              <a:buAutoNum type="arabicPeriod"/>
            </a:pPr>
            <a:endParaRPr lang="en-US" dirty="0" smtClean="0"/>
          </a:p>
          <a:p>
            <a:pPr marL="342900" indent="-342900">
              <a:buFont typeface="+mj-lt"/>
              <a:buAutoNum type="arabicPeriod"/>
            </a:pPr>
            <a:r>
              <a:rPr lang="en-US" dirty="0" smtClean="0"/>
              <a:t>SlimCD for PC operates the hardware and writes back a response</a:t>
            </a:r>
          </a:p>
        </p:txBody>
      </p:sp>
      <p:sp>
        <p:nvSpPr>
          <p:cNvPr id="15" name="Rectangle 14"/>
          <p:cNvSpPr/>
          <p:nvPr/>
        </p:nvSpPr>
        <p:spPr>
          <a:xfrm>
            <a:off x="4299583" y="4245292"/>
            <a:ext cx="1443990" cy="1095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SlimCD.com</a:t>
            </a:r>
          </a:p>
          <a:p>
            <a:pPr algn="ctr"/>
            <a:r>
              <a:rPr lang="en-US" dirty="0" smtClean="0">
                <a:solidFill>
                  <a:schemeClr val="tx1"/>
                </a:solidFill>
              </a:rPr>
              <a:t>Payment</a:t>
            </a:r>
          </a:p>
          <a:p>
            <a:pPr algn="ctr"/>
            <a:r>
              <a:rPr lang="en-US" dirty="0" smtClean="0">
                <a:solidFill>
                  <a:schemeClr val="tx1"/>
                </a:solidFill>
              </a:rPr>
              <a:t>Web Services</a:t>
            </a:r>
            <a:endParaRPr lang="en-US" dirty="0">
              <a:solidFill>
                <a:schemeClr val="tx1"/>
              </a:solidFill>
            </a:endParaRPr>
          </a:p>
        </p:txBody>
      </p:sp>
      <p:cxnSp>
        <p:nvCxnSpPr>
          <p:cNvPr id="14" name="Straight Arrow Connector 13"/>
          <p:cNvCxnSpPr>
            <a:stCxn id="10" idx="3"/>
          </p:cNvCxnSpPr>
          <p:nvPr/>
        </p:nvCxnSpPr>
        <p:spPr>
          <a:xfrm flipV="1">
            <a:off x="3428999" y="4883842"/>
            <a:ext cx="937260" cy="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43145" y="2819208"/>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48863" y="4199416"/>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54577" y="5235220"/>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a:fillRect/>
          </a:stretch>
        </p:blipFill>
        <p:spPr>
          <a:xfrm>
            <a:off x="4403406" y="5604272"/>
            <a:ext cx="967505" cy="999123"/>
          </a:xfrm>
          <a:prstGeom prst="rect">
            <a:avLst/>
          </a:prstGeom>
        </p:spPr>
      </p:pic>
      <p:cxnSp>
        <p:nvCxnSpPr>
          <p:cNvPr id="20" name="Straight Arrow Connector 19"/>
          <p:cNvCxnSpPr/>
          <p:nvPr/>
        </p:nvCxnSpPr>
        <p:spPr>
          <a:xfrm flipV="1">
            <a:off x="3466146" y="5977040"/>
            <a:ext cx="937260" cy="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6000" y="5542457"/>
            <a:ext cx="5532121" cy="646331"/>
          </a:xfrm>
          <a:prstGeom prst="rect">
            <a:avLst/>
          </a:prstGeom>
        </p:spPr>
        <p:txBody>
          <a:bodyPr wrap="square">
            <a:spAutoFit/>
          </a:bodyPr>
          <a:lstStyle/>
          <a:p>
            <a:pPr marL="285750" indent="-285750">
              <a:buFont typeface="Wingdings" panose="05000000000000000000" pitchFamily="2" charset="2"/>
              <a:buChar char="ü"/>
            </a:pPr>
            <a:r>
              <a:rPr lang="en-US" dirty="0" smtClean="0"/>
              <a:t>The developer never touches the cardholder data</a:t>
            </a:r>
          </a:p>
          <a:p>
            <a:pPr marL="285750" indent="-285750">
              <a:buFont typeface="Wingdings" panose="05000000000000000000" pitchFamily="2" charset="2"/>
              <a:buChar char="ü"/>
            </a:pPr>
            <a:r>
              <a:rPr lang="en-US" dirty="0" smtClean="0"/>
              <a:t>No EMV or PCI certification required by the developer</a:t>
            </a:r>
            <a:endParaRPr lang="en-US" dirty="0"/>
          </a:p>
        </p:txBody>
      </p:sp>
      <p:sp>
        <p:nvSpPr>
          <p:cNvPr id="4" name="TextBox 3"/>
          <p:cNvSpPr txBox="1"/>
          <p:nvPr/>
        </p:nvSpPr>
        <p:spPr>
          <a:xfrm>
            <a:off x="1591387" y="3168114"/>
            <a:ext cx="2020492" cy="369332"/>
          </a:xfrm>
          <a:prstGeom prst="rect">
            <a:avLst/>
          </a:prstGeom>
          <a:noFill/>
        </p:spPr>
        <p:txBody>
          <a:bodyPr wrap="square" rtlCol="0">
            <a:spAutoFit/>
          </a:bodyPr>
          <a:lstStyle/>
          <a:p>
            <a:r>
              <a:rPr lang="en-US" dirty="0" smtClean="0"/>
              <a:t>2. SlimCD for PC</a:t>
            </a:r>
            <a:endParaRPr lang="en-US" dirty="0"/>
          </a:p>
        </p:txBody>
      </p:sp>
    </p:spTree>
    <p:extLst>
      <p:ext uri="{BB962C8B-B14F-4D97-AF65-F5344CB8AC3E}">
        <p14:creationId xmlns:p14="http://schemas.microsoft.com/office/powerpoint/2010/main" val="41537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1314"/>
            <a:ext cx="12191999" cy="4506686"/>
          </a:xfrm>
        </p:spPr>
        <p:txBody>
          <a:bodyPr>
            <a:normAutofit/>
          </a:bodyPr>
          <a:lstStyle/>
          <a:p>
            <a:pPr marL="0" indent="0" algn="ctr">
              <a:buNone/>
            </a:pPr>
            <a:endParaRPr lang="en-US" dirty="0" smtClean="0"/>
          </a:p>
          <a:p>
            <a:pPr marL="0" indent="0" algn="ctr">
              <a:buNone/>
            </a:pPr>
            <a:r>
              <a:rPr lang="en-US" sz="4800" dirty="0" smtClean="0"/>
              <a:t>Leveraging Existing Products</a:t>
            </a:r>
            <a:br>
              <a:rPr lang="en-US" sz="4800" dirty="0" smtClean="0"/>
            </a:br>
            <a:endParaRPr lang="en-US" sz="4000" dirty="0" smtClean="0"/>
          </a:p>
          <a:p>
            <a:pPr marL="0" indent="0" algn="ctr">
              <a:buNone/>
            </a:pPr>
            <a:r>
              <a:rPr lang="en-US" dirty="0" smtClean="0"/>
              <a:t>PC</a:t>
            </a:r>
          </a:p>
          <a:p>
            <a:pPr marL="0" indent="0" algn="ctr">
              <a:buNone/>
            </a:pPr>
            <a:r>
              <a:rPr lang="en-US" dirty="0" smtClean="0"/>
              <a:t>Mobile</a:t>
            </a:r>
          </a:p>
          <a:p>
            <a:pPr marL="0" indent="0" algn="ctr">
              <a:buNone/>
            </a:pPr>
            <a:r>
              <a:rPr lang="en-US" dirty="0" smtClean="0"/>
              <a:t>Web</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15" y="451263"/>
            <a:ext cx="4629056" cy="1573879"/>
          </a:xfrm>
          <a:prstGeom prst="rect">
            <a:avLst/>
          </a:prstGeom>
        </p:spPr>
      </p:pic>
    </p:spTree>
    <p:extLst>
      <p:ext uri="{BB962C8B-B14F-4D97-AF65-F5344CB8AC3E}">
        <p14:creationId xmlns:p14="http://schemas.microsoft.com/office/powerpoint/2010/main" val="152859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TransClient</a:t>
            </a:r>
            <a:r>
              <a:rPr lang="en-US" dirty="0" smtClean="0"/>
              <a:t> – Slim CD Desktop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Runs transactions</a:t>
            </a:r>
          </a:p>
          <a:p>
            <a:r>
              <a:rPr lang="en-US" dirty="0" smtClean="0"/>
              <a:t>Supports SEARCH</a:t>
            </a:r>
          </a:p>
          <a:p>
            <a:r>
              <a:rPr lang="en-US" dirty="0" smtClean="0"/>
              <a:t>Supports clerks/users</a:t>
            </a:r>
          </a:p>
          <a:p>
            <a:r>
              <a:rPr lang="en-US" dirty="0" smtClean="0"/>
              <a:t>Prints Receipts</a:t>
            </a:r>
          </a:p>
          <a:p>
            <a:r>
              <a:rPr lang="en-US" dirty="0" smtClean="0"/>
              <a:t>Captures Signatures</a:t>
            </a:r>
          </a:p>
          <a:p>
            <a:r>
              <a:rPr lang="en-US" dirty="0" smtClean="0"/>
              <a:t>Sends email receipts</a:t>
            </a:r>
          </a:p>
          <a:p>
            <a:r>
              <a:rPr lang="en-US" dirty="0" smtClean="0"/>
              <a:t>Credit, Debit, Check, Gift</a:t>
            </a:r>
          </a:p>
          <a:p>
            <a:r>
              <a:rPr lang="en-US" dirty="0" smtClean="0"/>
              <a:t>Retail, Restaurant, Hotel, </a:t>
            </a:r>
            <a:r>
              <a:rPr lang="en-US" dirty="0" err="1" smtClean="0"/>
              <a:t>etc</a:t>
            </a:r>
            <a:endParaRPr lang="en-US" dirty="0" smtClean="0"/>
          </a:p>
          <a:p>
            <a:r>
              <a:rPr lang="en-US" dirty="0" smtClean="0"/>
              <a:t>CAN BE LAUNCHED by other apps</a:t>
            </a:r>
            <a:endParaRPr lang="en-US" dirty="0"/>
          </a:p>
        </p:txBody>
      </p:sp>
      <p:pic>
        <p:nvPicPr>
          <p:cNvPr id="4" name="Picture 3"/>
          <p:cNvPicPr>
            <a:picLocks noChangeAspect="1"/>
          </p:cNvPicPr>
          <p:nvPr/>
        </p:nvPicPr>
        <p:blipFill>
          <a:blip r:embed="rId2"/>
          <a:stretch>
            <a:fillRect/>
          </a:stretch>
        </p:blipFill>
        <p:spPr>
          <a:xfrm>
            <a:off x="6265994" y="1751484"/>
            <a:ext cx="4974794" cy="3829179"/>
          </a:xfrm>
          <a:prstGeom prst="rect">
            <a:avLst/>
          </a:prstGeom>
        </p:spPr>
      </p:pic>
    </p:spTree>
    <p:extLst>
      <p:ext uri="{BB962C8B-B14F-4D97-AF65-F5344CB8AC3E}">
        <p14:creationId xmlns:p14="http://schemas.microsoft.com/office/powerpoint/2010/main" val="412246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TransClient</a:t>
            </a:r>
            <a:r>
              <a:rPr lang="en-US" dirty="0" smtClean="0"/>
              <a:t> Supports New </a:t>
            </a:r>
            <a:r>
              <a:rPr lang="en-US" dirty="0" err="1" smtClean="0"/>
              <a:t>Pinpads</a:t>
            </a:r>
            <a:r>
              <a:rPr lang="en-US" dirty="0" smtClean="0"/>
              <a:t> TODAY!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71" y="1690688"/>
            <a:ext cx="4338918" cy="43389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967" y="1652140"/>
            <a:ext cx="5471833" cy="4377466"/>
          </a:xfrm>
          <a:prstGeom prst="rect">
            <a:avLst/>
          </a:prstGeom>
        </p:spPr>
      </p:pic>
      <p:sp>
        <p:nvSpPr>
          <p:cNvPr id="6" name="TextBox 5"/>
          <p:cNvSpPr txBox="1"/>
          <p:nvPr/>
        </p:nvSpPr>
        <p:spPr>
          <a:xfrm>
            <a:off x="2770095" y="5706440"/>
            <a:ext cx="3617259" cy="646331"/>
          </a:xfrm>
          <a:prstGeom prst="rect">
            <a:avLst/>
          </a:prstGeom>
          <a:noFill/>
        </p:spPr>
        <p:txBody>
          <a:bodyPr wrap="square" rtlCol="0">
            <a:spAutoFit/>
          </a:bodyPr>
          <a:lstStyle/>
          <a:p>
            <a:r>
              <a:rPr lang="en-US" sz="3600" dirty="0" smtClean="0"/>
              <a:t>VX 805</a:t>
            </a:r>
            <a:endParaRPr lang="en-US" sz="3600" dirty="0"/>
          </a:p>
        </p:txBody>
      </p:sp>
      <p:sp>
        <p:nvSpPr>
          <p:cNvPr id="7" name="TextBox 6"/>
          <p:cNvSpPr txBox="1"/>
          <p:nvPr/>
        </p:nvSpPr>
        <p:spPr>
          <a:xfrm>
            <a:off x="8143878" y="5711327"/>
            <a:ext cx="3617259" cy="646331"/>
          </a:xfrm>
          <a:prstGeom prst="rect">
            <a:avLst/>
          </a:prstGeom>
          <a:noFill/>
        </p:spPr>
        <p:txBody>
          <a:bodyPr wrap="square" rtlCol="0">
            <a:spAutoFit/>
          </a:bodyPr>
          <a:lstStyle/>
          <a:p>
            <a:r>
              <a:rPr lang="en-US" sz="3600" dirty="0"/>
              <a:t>M</a:t>
            </a:r>
            <a:r>
              <a:rPr lang="en-US" sz="3600" dirty="0" smtClean="0"/>
              <a:t>X 915</a:t>
            </a:r>
            <a:endParaRPr lang="en-US" sz="3600" dirty="0"/>
          </a:p>
        </p:txBody>
      </p:sp>
    </p:spTree>
    <p:extLst>
      <p:ext uri="{BB962C8B-B14F-4D97-AF65-F5344CB8AC3E}">
        <p14:creationId xmlns:p14="http://schemas.microsoft.com/office/powerpoint/2010/main" val="525780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SlimCD for PC – The new desktop app</a:t>
            </a:r>
            <a:endParaRPr lang="en-US" dirty="0"/>
          </a:p>
        </p:txBody>
      </p:sp>
      <p:pic>
        <p:nvPicPr>
          <p:cNvPr id="4" name="Picture 3"/>
          <p:cNvPicPr/>
          <p:nvPr/>
        </p:nvPicPr>
        <p:blipFill>
          <a:blip r:embed="rId2"/>
          <a:stretch>
            <a:fillRect/>
          </a:stretch>
        </p:blipFill>
        <p:spPr>
          <a:xfrm>
            <a:off x="1048872" y="1671319"/>
            <a:ext cx="5943600" cy="4457700"/>
          </a:xfrm>
          <a:prstGeom prst="rect">
            <a:avLst/>
          </a:prstGeom>
          <a:solidFill>
            <a:srgbClr val="FFFFFF">
              <a:shade val="85000"/>
            </a:srgbClr>
          </a:solidFill>
          <a:ln w="127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381103" y="1760886"/>
            <a:ext cx="397269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Works like TransClient.exe</a:t>
            </a:r>
          </a:p>
          <a:p>
            <a:pPr marL="742950" lvl="1" indent="-285750">
              <a:buFont typeface="Arial" panose="020B0604020202020204" pitchFamily="34" charset="0"/>
              <a:buChar char="•"/>
            </a:pPr>
            <a:r>
              <a:rPr lang="en-US" sz="2000" dirty="0" smtClean="0"/>
              <a:t>MSR readers</a:t>
            </a:r>
          </a:p>
          <a:p>
            <a:pPr marL="742950" lvl="1" indent="-285750">
              <a:buFont typeface="Arial" panose="020B0604020202020204" pitchFamily="34" charset="0"/>
              <a:buChar char="•"/>
            </a:pPr>
            <a:r>
              <a:rPr lang="en-US" sz="2000" dirty="0" smtClean="0"/>
              <a:t>Keyed transactions</a:t>
            </a:r>
          </a:p>
          <a:p>
            <a:pPr marL="742950" lvl="1" indent="-285750">
              <a:buFont typeface="Arial" panose="020B0604020202020204" pitchFamily="34" charset="0"/>
              <a:buChar char="•"/>
            </a:pPr>
            <a:r>
              <a:rPr lang="en-US" sz="2000" dirty="0" smtClean="0"/>
              <a:t>Plus - EMV </a:t>
            </a:r>
            <a:r>
              <a:rPr lang="en-US" sz="2000" dirty="0" err="1" smtClean="0"/>
              <a:t>PINPads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SLIM CD web-managed client/clerk logins (like the website and mobile devices)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XML Login and REQ file support</a:t>
            </a:r>
          </a:p>
          <a:p>
            <a:endParaRPr lang="en-US" sz="2000" dirty="0" smtClean="0"/>
          </a:p>
        </p:txBody>
      </p:sp>
    </p:spTree>
    <p:extLst>
      <p:ext uri="{BB962C8B-B14F-4D97-AF65-F5344CB8AC3E}">
        <p14:creationId xmlns:p14="http://schemas.microsoft.com/office/powerpoint/2010/main" val="294178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EMVDLL - </a:t>
            </a:r>
            <a:r>
              <a:rPr lang="en-US" dirty="0" err="1" smtClean="0"/>
              <a:t>Pinpads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656" y="1956902"/>
            <a:ext cx="2131669" cy="21316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642" y="1739887"/>
            <a:ext cx="2917809" cy="2334247"/>
          </a:xfrm>
          <a:prstGeom prst="rect">
            <a:avLst/>
          </a:prstGeom>
        </p:spPr>
      </p:pic>
      <p:sp>
        <p:nvSpPr>
          <p:cNvPr id="6" name="TextBox 5"/>
          <p:cNvSpPr txBox="1"/>
          <p:nvPr/>
        </p:nvSpPr>
        <p:spPr>
          <a:xfrm>
            <a:off x="913296" y="3616000"/>
            <a:ext cx="3617259" cy="369332"/>
          </a:xfrm>
          <a:prstGeom prst="rect">
            <a:avLst/>
          </a:prstGeom>
          <a:noFill/>
        </p:spPr>
        <p:txBody>
          <a:bodyPr wrap="square" rtlCol="0">
            <a:spAutoFit/>
          </a:bodyPr>
          <a:lstStyle/>
          <a:p>
            <a:r>
              <a:rPr lang="en-US" dirty="0" smtClean="0"/>
              <a:t>VX 805</a:t>
            </a:r>
            <a:endParaRPr lang="en-US" dirty="0"/>
          </a:p>
        </p:txBody>
      </p:sp>
      <p:sp>
        <p:nvSpPr>
          <p:cNvPr id="7" name="TextBox 6"/>
          <p:cNvSpPr txBox="1"/>
          <p:nvPr/>
        </p:nvSpPr>
        <p:spPr>
          <a:xfrm>
            <a:off x="3500985" y="3684498"/>
            <a:ext cx="3617259" cy="369332"/>
          </a:xfrm>
          <a:prstGeom prst="rect">
            <a:avLst/>
          </a:prstGeom>
          <a:noFill/>
        </p:spPr>
        <p:txBody>
          <a:bodyPr wrap="square" rtlCol="0">
            <a:spAutoFit/>
          </a:bodyPr>
          <a:lstStyle/>
          <a:p>
            <a:r>
              <a:rPr lang="en-US" dirty="0"/>
              <a:t>M</a:t>
            </a:r>
            <a:r>
              <a:rPr lang="en-US" dirty="0" smtClean="0"/>
              <a:t>X 915</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5673" y="4508552"/>
            <a:ext cx="3755183" cy="18620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156" y="4728768"/>
            <a:ext cx="3083479" cy="1528998"/>
          </a:xfrm>
          <a:prstGeom prst="rect">
            <a:avLst/>
          </a:prstGeom>
        </p:spPr>
      </p:pic>
      <p:sp>
        <p:nvSpPr>
          <p:cNvPr id="9" name="TextBox 8"/>
          <p:cNvSpPr txBox="1"/>
          <p:nvPr/>
        </p:nvSpPr>
        <p:spPr>
          <a:xfrm>
            <a:off x="5547036" y="5888434"/>
            <a:ext cx="1318054" cy="369332"/>
          </a:xfrm>
          <a:prstGeom prst="rect">
            <a:avLst/>
          </a:prstGeom>
          <a:noFill/>
        </p:spPr>
        <p:txBody>
          <a:bodyPr wrap="square" rtlCol="0">
            <a:spAutoFit/>
          </a:bodyPr>
          <a:lstStyle/>
          <a:p>
            <a:r>
              <a:rPr lang="en-US" dirty="0" smtClean="0"/>
              <a:t>IPP320</a:t>
            </a:r>
          </a:p>
        </p:txBody>
      </p:sp>
      <p:sp>
        <p:nvSpPr>
          <p:cNvPr id="10" name="TextBox 9"/>
          <p:cNvSpPr txBox="1"/>
          <p:nvPr/>
        </p:nvSpPr>
        <p:spPr>
          <a:xfrm>
            <a:off x="7767575" y="5879925"/>
            <a:ext cx="1318054" cy="369332"/>
          </a:xfrm>
          <a:prstGeom prst="rect">
            <a:avLst/>
          </a:prstGeom>
          <a:noFill/>
        </p:spPr>
        <p:txBody>
          <a:bodyPr wrap="square" rtlCol="0">
            <a:spAutoFit/>
          </a:bodyPr>
          <a:lstStyle/>
          <a:p>
            <a:r>
              <a:rPr lang="en-US" dirty="0" smtClean="0"/>
              <a:t>ISC250</a:t>
            </a:r>
          </a:p>
        </p:txBody>
      </p:sp>
      <p:sp>
        <p:nvSpPr>
          <p:cNvPr id="11" name="TextBox 10"/>
          <p:cNvSpPr txBox="1"/>
          <p:nvPr/>
        </p:nvSpPr>
        <p:spPr>
          <a:xfrm>
            <a:off x="745653" y="1674800"/>
            <a:ext cx="3617259" cy="523220"/>
          </a:xfrm>
          <a:prstGeom prst="rect">
            <a:avLst/>
          </a:prstGeom>
          <a:noFill/>
        </p:spPr>
        <p:txBody>
          <a:bodyPr wrap="square" rtlCol="0">
            <a:spAutoFit/>
          </a:bodyPr>
          <a:lstStyle/>
          <a:p>
            <a:r>
              <a:rPr lang="en-US" sz="2800" dirty="0" smtClean="0"/>
              <a:t>VERIFONE</a:t>
            </a:r>
            <a:endParaRPr lang="en-US" sz="2800" dirty="0"/>
          </a:p>
        </p:txBody>
      </p:sp>
      <p:sp>
        <p:nvSpPr>
          <p:cNvPr id="12" name="TextBox 11"/>
          <p:cNvSpPr txBox="1"/>
          <p:nvPr/>
        </p:nvSpPr>
        <p:spPr>
          <a:xfrm>
            <a:off x="6392691" y="3985332"/>
            <a:ext cx="3617259" cy="523220"/>
          </a:xfrm>
          <a:prstGeom prst="rect">
            <a:avLst/>
          </a:prstGeom>
          <a:noFill/>
        </p:spPr>
        <p:txBody>
          <a:bodyPr wrap="square" rtlCol="0">
            <a:spAutoFit/>
          </a:bodyPr>
          <a:lstStyle/>
          <a:p>
            <a:r>
              <a:rPr lang="en-US" sz="2800" dirty="0" smtClean="0"/>
              <a:t>INGENICO</a:t>
            </a:r>
          </a:p>
        </p:txBody>
      </p:sp>
    </p:spTree>
    <p:extLst>
      <p:ext uri="{BB962C8B-B14F-4D97-AF65-F5344CB8AC3E}">
        <p14:creationId xmlns:p14="http://schemas.microsoft.com/office/powerpoint/2010/main" val="402990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Launched App Demo</a:t>
            </a:r>
            <a:endParaRPr lang="en-US" dirty="0"/>
          </a:p>
        </p:txBody>
      </p:sp>
      <p:sp>
        <p:nvSpPr>
          <p:cNvPr id="3" name="Content Placeholder 2"/>
          <p:cNvSpPr>
            <a:spLocks noGrp="1"/>
          </p:cNvSpPr>
          <p:nvPr>
            <p:ph idx="1"/>
          </p:nvPr>
        </p:nvSpPr>
        <p:spPr/>
        <p:txBody>
          <a:bodyPr/>
          <a:lstStyle/>
          <a:p>
            <a:r>
              <a:rPr lang="en-US" dirty="0" smtClean="0"/>
              <a:t>Uses XMLLogin.XML</a:t>
            </a:r>
          </a:p>
          <a:p>
            <a:r>
              <a:rPr lang="en-US" dirty="0" smtClean="0"/>
              <a:t>Uses standard XML.REQ and XML.ANS files</a:t>
            </a:r>
          </a:p>
          <a:p>
            <a:r>
              <a:rPr lang="en-US" dirty="0" smtClean="0"/>
              <a:t>Supports additional data for Hotels in the XML</a:t>
            </a:r>
          </a:p>
          <a:p>
            <a:r>
              <a:rPr lang="en-US" dirty="0" smtClean="0"/>
              <a:t>Support for Hotel Prompts is coming in V2</a:t>
            </a:r>
          </a:p>
          <a:p>
            <a:r>
              <a:rPr lang="en-US" dirty="0" smtClean="0"/>
              <a:t>Support for checks and gift cards is coming in V2</a:t>
            </a:r>
          </a:p>
          <a:p>
            <a:r>
              <a:rPr lang="en-US" dirty="0" smtClean="0"/>
              <a:t>Product in extended BETA now.</a:t>
            </a:r>
          </a:p>
        </p:txBody>
      </p:sp>
    </p:spTree>
    <p:extLst>
      <p:ext uri="{BB962C8B-B14F-4D97-AF65-F5344CB8AC3E}">
        <p14:creationId xmlns:p14="http://schemas.microsoft.com/office/powerpoint/2010/main" val="384151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VB and.NET versions of “Launcher app</a:t>
            </a:r>
            <a:endParaRPr lang="en-US" dirty="0">
              <a:solidFill>
                <a:srgbClr val="FF0000"/>
              </a:solidFill>
            </a:endParaRPr>
          </a:p>
        </p:txBody>
      </p:sp>
      <p:pic>
        <p:nvPicPr>
          <p:cNvPr id="7" name="Picture 6"/>
          <p:cNvPicPr>
            <a:picLocks noChangeAspect="1"/>
          </p:cNvPicPr>
          <p:nvPr/>
        </p:nvPicPr>
        <p:blipFill>
          <a:blip r:embed="rId2"/>
          <a:stretch>
            <a:fillRect/>
          </a:stretch>
        </p:blipFill>
        <p:spPr>
          <a:xfrm>
            <a:off x="2600697" y="1548184"/>
            <a:ext cx="8658101" cy="4933297"/>
          </a:xfrm>
          <a:prstGeom prst="rect">
            <a:avLst/>
          </a:prstGeom>
        </p:spPr>
      </p:pic>
      <p:sp>
        <p:nvSpPr>
          <p:cNvPr id="9" name="TextBox 8"/>
          <p:cNvSpPr txBox="1"/>
          <p:nvPr/>
        </p:nvSpPr>
        <p:spPr>
          <a:xfrm>
            <a:off x="211283" y="1993076"/>
            <a:ext cx="268629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Supports</a:t>
            </a:r>
          </a:p>
          <a:p>
            <a:pPr marL="742950" lvl="1" indent="-285750">
              <a:buFont typeface="Courier New" panose="02070309020205020404" pitchFamily="49" charset="0"/>
              <a:buChar char="o"/>
            </a:pPr>
            <a:r>
              <a:rPr lang="en-US" dirty="0" err="1" smtClean="0"/>
              <a:t>TransClient</a:t>
            </a:r>
            <a:endParaRPr lang="en-US" dirty="0" smtClean="0"/>
          </a:p>
          <a:p>
            <a:pPr marL="742950" lvl="1" indent="-285750">
              <a:buFont typeface="Courier New" panose="02070309020205020404" pitchFamily="49" charset="0"/>
              <a:buChar char="o"/>
            </a:pPr>
            <a:r>
              <a:rPr lang="en-US" dirty="0" err="1" smtClean="0"/>
              <a:t>SlimCDForPC</a:t>
            </a:r>
            <a:endParaRPr lang="en-US" dirty="0"/>
          </a:p>
        </p:txBody>
      </p:sp>
    </p:spTree>
    <p:extLst>
      <p:ext uri="{BB962C8B-B14F-4D97-AF65-F5344CB8AC3E}">
        <p14:creationId xmlns:p14="http://schemas.microsoft.com/office/powerpoint/2010/main" val="158804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 EMV devices</a:t>
            </a:r>
            <a:endParaRPr lang="en-US" dirty="0"/>
          </a:p>
        </p:txBody>
      </p:sp>
      <p:sp>
        <p:nvSpPr>
          <p:cNvPr id="3" name="Content Placeholder 2"/>
          <p:cNvSpPr>
            <a:spLocks noGrp="1"/>
          </p:cNvSpPr>
          <p:nvPr>
            <p:ph idx="1"/>
          </p:nvPr>
        </p:nvSpPr>
        <p:spPr/>
        <p:txBody>
          <a:bodyPr/>
          <a:lstStyle/>
          <a:p>
            <a:r>
              <a:rPr lang="en-US" dirty="0"/>
              <a:t>Apple/IOS, Google/Android, </a:t>
            </a:r>
            <a:r>
              <a:rPr lang="en-US" dirty="0" smtClean="0"/>
              <a:t>Microsoft/</a:t>
            </a:r>
            <a:r>
              <a:rPr lang="en-US" dirty="0" err="1" smtClean="0"/>
              <a:t>WinPhone</a:t>
            </a:r>
            <a:endParaRPr lang="en-US" dirty="0" smtClean="0"/>
          </a:p>
          <a:p>
            <a:r>
              <a:rPr lang="en-US" dirty="0" smtClean="0"/>
              <a:t>Supports swiped and keyed today.</a:t>
            </a:r>
            <a:endParaRPr lang="en-US" dirty="0"/>
          </a:p>
          <a:p>
            <a:r>
              <a:rPr lang="en-US" dirty="0" smtClean="0"/>
              <a:t>Support for IDTECH EMV Headset Jack in development</a:t>
            </a:r>
          </a:p>
          <a:p>
            <a:r>
              <a:rPr lang="en-US" dirty="0" smtClean="0"/>
              <a:t>IDTECH’s new contact/contactless device coming</a:t>
            </a:r>
          </a:p>
          <a:p>
            <a:r>
              <a:rPr lang="en-US" dirty="0" smtClean="0"/>
              <a:t>Support for IDTECH </a:t>
            </a:r>
            <a:r>
              <a:rPr lang="en-US" dirty="0" err="1" smtClean="0"/>
              <a:t>BTPay</a:t>
            </a:r>
            <a:r>
              <a:rPr lang="en-US" dirty="0" smtClean="0"/>
              <a:t> </a:t>
            </a:r>
            <a:r>
              <a:rPr lang="en-US" dirty="0" err="1" smtClean="0"/>
              <a:t>Pinpad</a:t>
            </a:r>
            <a:r>
              <a:rPr lang="en-US" dirty="0"/>
              <a:t> </a:t>
            </a:r>
            <a:r>
              <a:rPr lang="en-US" dirty="0" smtClean="0"/>
              <a:t>(Bluetooth with PIN capability)</a:t>
            </a:r>
          </a:p>
          <a:p>
            <a:r>
              <a:rPr lang="en-US" dirty="0" smtClean="0"/>
              <a:t>“Launch Our App” functionality still available.</a:t>
            </a:r>
          </a:p>
          <a:p>
            <a:r>
              <a:rPr lang="en-US" dirty="0" smtClean="0"/>
              <a:t>Microsoft Win8/Win10 Tablets will be supported</a:t>
            </a:r>
          </a:p>
        </p:txBody>
      </p:sp>
    </p:spTree>
    <p:extLst>
      <p:ext uri="{BB962C8B-B14F-4D97-AF65-F5344CB8AC3E}">
        <p14:creationId xmlns:p14="http://schemas.microsoft.com/office/powerpoint/2010/main" val="297603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1314"/>
            <a:ext cx="12191999" cy="4506686"/>
          </a:xfrm>
        </p:spPr>
        <p:txBody>
          <a:bodyPr>
            <a:normAutofit/>
          </a:bodyPr>
          <a:lstStyle/>
          <a:p>
            <a:pPr marL="0" indent="0" algn="ctr">
              <a:buNone/>
            </a:pPr>
            <a:endParaRPr lang="en-US" dirty="0" smtClean="0"/>
          </a:p>
          <a:p>
            <a:pPr marL="0" indent="0" algn="ctr">
              <a:buNone/>
            </a:pPr>
            <a:r>
              <a:rPr lang="en-US" sz="4800" dirty="0"/>
              <a:t>Unified </a:t>
            </a:r>
            <a:r>
              <a:rPr lang="en-US" sz="4800" dirty="0" smtClean="0"/>
              <a:t>API</a:t>
            </a:r>
          </a:p>
          <a:p>
            <a:pPr marL="0" indent="0" algn="ctr">
              <a:buNone/>
            </a:pPr>
            <a:endParaRPr lang="en-US" dirty="0" smtClean="0"/>
          </a:p>
          <a:p>
            <a:pPr marL="0" indent="0" algn="ctr">
              <a:buNone/>
            </a:pPr>
            <a:r>
              <a:rPr lang="en-US" dirty="0" smtClean="0"/>
              <a:t>PC</a:t>
            </a:r>
          </a:p>
          <a:p>
            <a:pPr marL="0" indent="0" algn="ctr">
              <a:buNone/>
            </a:pPr>
            <a:r>
              <a:rPr lang="en-US" dirty="0" smtClean="0"/>
              <a:t>Mobile</a:t>
            </a:r>
          </a:p>
          <a:p>
            <a:pPr marL="0" indent="0" algn="ctr">
              <a:buNone/>
            </a:pPr>
            <a:r>
              <a:rPr lang="en-US" dirty="0" smtClean="0"/>
              <a:t>Web</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15" y="451263"/>
            <a:ext cx="4629056" cy="1573879"/>
          </a:xfrm>
          <a:prstGeom prst="rect">
            <a:avLst/>
          </a:prstGeom>
        </p:spPr>
      </p:pic>
    </p:spTree>
    <p:extLst>
      <p:ext uri="{BB962C8B-B14F-4D97-AF65-F5344CB8AC3E}">
        <p14:creationId xmlns:p14="http://schemas.microsoft.com/office/powerpoint/2010/main" val="201674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40" y="357033"/>
            <a:ext cx="10515600" cy="1325563"/>
          </a:xfrm>
        </p:spPr>
        <p:txBody>
          <a:bodyPr/>
          <a:lstStyle/>
          <a:p>
            <a:r>
              <a:rPr lang="en-US" dirty="0" smtClean="0"/>
              <a:t>EMV Liability Shift - What changed?</a:t>
            </a:r>
            <a:endParaRPr lang="en-US" dirty="0"/>
          </a:p>
        </p:txBody>
      </p:sp>
      <p:sp>
        <p:nvSpPr>
          <p:cNvPr id="4" name="Rectangle 3"/>
          <p:cNvSpPr/>
          <p:nvPr/>
        </p:nvSpPr>
        <p:spPr>
          <a:xfrm>
            <a:off x="851686" y="2697114"/>
            <a:ext cx="4472873" cy="3443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635468" y="2257678"/>
            <a:ext cx="4385883" cy="4062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9120" y="1404042"/>
            <a:ext cx="6460815" cy="954107"/>
          </a:xfrm>
          <a:prstGeom prst="rect">
            <a:avLst/>
          </a:prstGeom>
          <a:noFill/>
        </p:spPr>
        <p:txBody>
          <a:bodyPr wrap="square" rtlCol="0">
            <a:spAutoFit/>
          </a:bodyPr>
          <a:lstStyle/>
          <a:p>
            <a:r>
              <a:rPr lang="en-US" sz="2800" dirty="0" smtClean="0"/>
              <a:t>Counterfeit Cards - Stolen card data burned onto mag stripe of a different card</a:t>
            </a:r>
            <a:endParaRPr lang="en-US" sz="2800" dirty="0"/>
          </a:p>
        </p:txBody>
      </p:sp>
      <p:sp>
        <p:nvSpPr>
          <p:cNvPr id="10" name="Rectangle 9"/>
          <p:cNvSpPr/>
          <p:nvPr/>
        </p:nvSpPr>
        <p:spPr>
          <a:xfrm>
            <a:off x="1197622" y="4414540"/>
            <a:ext cx="3851809" cy="13760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p:cNvSpPr txBox="1"/>
          <p:nvPr/>
        </p:nvSpPr>
        <p:spPr>
          <a:xfrm>
            <a:off x="1234034" y="4405346"/>
            <a:ext cx="2043239" cy="369332"/>
          </a:xfrm>
          <a:prstGeom prst="rect">
            <a:avLst/>
          </a:prstGeom>
          <a:noFill/>
        </p:spPr>
        <p:txBody>
          <a:bodyPr wrap="square" rtlCol="0">
            <a:spAutoFit/>
          </a:bodyPr>
          <a:lstStyle/>
          <a:p>
            <a:r>
              <a:rPr lang="en-US" dirty="0" smtClean="0">
                <a:solidFill>
                  <a:schemeClr val="accent4"/>
                </a:solidFill>
              </a:rPr>
              <a:t>Merchant</a:t>
            </a:r>
            <a:endParaRPr lang="en-US" dirty="0">
              <a:solidFill>
                <a:schemeClr val="accent4"/>
              </a:solidFill>
            </a:endParaRPr>
          </a:p>
        </p:txBody>
      </p:sp>
      <p:sp>
        <p:nvSpPr>
          <p:cNvPr id="12" name="TextBox 11"/>
          <p:cNvSpPr txBox="1"/>
          <p:nvPr/>
        </p:nvSpPr>
        <p:spPr>
          <a:xfrm>
            <a:off x="1234034" y="4813476"/>
            <a:ext cx="378977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Keyed transactions at register</a:t>
            </a:r>
          </a:p>
          <a:p>
            <a:pPr marL="285750" indent="-285750">
              <a:buFont typeface="Arial" panose="020B0604020202020204" pitchFamily="34" charset="0"/>
              <a:buChar char="•"/>
            </a:pPr>
            <a:r>
              <a:rPr lang="en-US" dirty="0" smtClean="0">
                <a:solidFill>
                  <a:schemeClr val="bg1"/>
                </a:solidFill>
              </a:rPr>
              <a:t>All Card Not Present transactions</a:t>
            </a:r>
          </a:p>
          <a:p>
            <a:r>
              <a:rPr lang="en-US" dirty="0" smtClean="0">
                <a:solidFill>
                  <a:schemeClr val="bg1"/>
                </a:solidFill>
              </a:rPr>
              <a:t>      (</a:t>
            </a:r>
            <a:r>
              <a:rPr lang="en-US" dirty="0">
                <a:solidFill>
                  <a:schemeClr val="bg1"/>
                </a:solidFill>
              </a:rPr>
              <a:t>phone, ecommerce</a:t>
            </a:r>
            <a:r>
              <a:rPr lang="en-US" dirty="0" smtClean="0">
                <a:solidFill>
                  <a:schemeClr val="bg1"/>
                </a:solidFill>
              </a:rPr>
              <a:t>, mobile)</a:t>
            </a:r>
            <a:endParaRPr lang="en-US" dirty="0">
              <a:solidFill>
                <a:schemeClr val="bg1"/>
              </a:solidFill>
            </a:endParaRPr>
          </a:p>
        </p:txBody>
      </p:sp>
      <p:sp>
        <p:nvSpPr>
          <p:cNvPr id="16" name="Rectangle 15"/>
          <p:cNvSpPr/>
          <p:nvPr/>
        </p:nvSpPr>
        <p:spPr>
          <a:xfrm>
            <a:off x="1217847" y="3198168"/>
            <a:ext cx="3832254" cy="8665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p:cNvSpPr txBox="1"/>
          <p:nvPr/>
        </p:nvSpPr>
        <p:spPr>
          <a:xfrm>
            <a:off x="1234034" y="3174352"/>
            <a:ext cx="3233443" cy="369332"/>
          </a:xfrm>
          <a:prstGeom prst="rect">
            <a:avLst/>
          </a:prstGeom>
          <a:noFill/>
        </p:spPr>
        <p:txBody>
          <a:bodyPr wrap="square" rtlCol="0">
            <a:spAutoFit/>
          </a:bodyPr>
          <a:lstStyle/>
          <a:p>
            <a:r>
              <a:rPr lang="en-US" dirty="0" smtClean="0">
                <a:solidFill>
                  <a:schemeClr val="accent4"/>
                </a:solidFill>
              </a:rPr>
              <a:t>Cardholder’s Issuing Bank</a:t>
            </a:r>
            <a:endParaRPr lang="en-US" dirty="0">
              <a:solidFill>
                <a:schemeClr val="accent4"/>
              </a:solidFill>
            </a:endParaRPr>
          </a:p>
        </p:txBody>
      </p:sp>
      <p:sp>
        <p:nvSpPr>
          <p:cNvPr id="18" name="TextBox 17"/>
          <p:cNvSpPr txBox="1"/>
          <p:nvPr/>
        </p:nvSpPr>
        <p:spPr>
          <a:xfrm>
            <a:off x="1271459" y="3549948"/>
            <a:ext cx="3455299"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Swiped transactions (in person)</a:t>
            </a:r>
            <a:endParaRPr lang="en-US" dirty="0">
              <a:solidFill>
                <a:schemeClr val="bg1"/>
              </a:solidFill>
            </a:endParaRPr>
          </a:p>
        </p:txBody>
      </p:sp>
      <p:sp>
        <p:nvSpPr>
          <p:cNvPr id="25" name="Rectangle 24"/>
          <p:cNvSpPr/>
          <p:nvPr/>
        </p:nvSpPr>
        <p:spPr>
          <a:xfrm>
            <a:off x="6888344" y="4066382"/>
            <a:ext cx="3851809" cy="18765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p:cNvSpPr txBox="1"/>
          <p:nvPr/>
        </p:nvSpPr>
        <p:spPr>
          <a:xfrm>
            <a:off x="6959484" y="4116721"/>
            <a:ext cx="2043239" cy="369332"/>
          </a:xfrm>
          <a:prstGeom prst="rect">
            <a:avLst/>
          </a:prstGeom>
          <a:noFill/>
        </p:spPr>
        <p:txBody>
          <a:bodyPr wrap="square" rtlCol="0">
            <a:spAutoFit/>
          </a:bodyPr>
          <a:lstStyle/>
          <a:p>
            <a:r>
              <a:rPr lang="en-US" dirty="0" smtClean="0">
                <a:solidFill>
                  <a:schemeClr val="accent4"/>
                </a:solidFill>
              </a:rPr>
              <a:t>Merchant</a:t>
            </a:r>
            <a:endParaRPr lang="en-US" dirty="0">
              <a:solidFill>
                <a:schemeClr val="accent4"/>
              </a:solidFill>
            </a:endParaRPr>
          </a:p>
        </p:txBody>
      </p:sp>
      <p:sp>
        <p:nvSpPr>
          <p:cNvPr id="27" name="TextBox 26"/>
          <p:cNvSpPr txBox="1"/>
          <p:nvPr/>
        </p:nvSpPr>
        <p:spPr>
          <a:xfrm>
            <a:off x="6959484" y="4528397"/>
            <a:ext cx="406827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Swiped transactions (in person)</a:t>
            </a:r>
          </a:p>
          <a:p>
            <a:pPr marL="285750" indent="-285750">
              <a:buFont typeface="Arial" panose="020B0604020202020204" pitchFamily="34" charset="0"/>
              <a:buChar char="•"/>
            </a:pPr>
            <a:r>
              <a:rPr lang="en-US" dirty="0" smtClean="0">
                <a:solidFill>
                  <a:schemeClr val="bg1"/>
                </a:solidFill>
              </a:rPr>
              <a:t>Keyed transactions at register</a:t>
            </a:r>
          </a:p>
          <a:p>
            <a:pPr marL="285750" indent="-285750">
              <a:buFont typeface="Arial" panose="020B0604020202020204" pitchFamily="34" charset="0"/>
              <a:buChar char="•"/>
            </a:pPr>
            <a:r>
              <a:rPr lang="en-US" dirty="0" smtClean="0">
                <a:solidFill>
                  <a:schemeClr val="bg1"/>
                </a:solidFill>
              </a:rPr>
              <a:t>All Card Not Present transactions</a:t>
            </a:r>
          </a:p>
          <a:p>
            <a:r>
              <a:rPr lang="en-US" dirty="0" smtClean="0">
                <a:solidFill>
                  <a:schemeClr val="bg1"/>
                </a:solidFill>
              </a:rPr>
              <a:t>      (</a:t>
            </a:r>
            <a:r>
              <a:rPr lang="en-US" dirty="0">
                <a:solidFill>
                  <a:schemeClr val="bg1"/>
                </a:solidFill>
              </a:rPr>
              <a:t>phone, ecommerce</a:t>
            </a:r>
            <a:r>
              <a:rPr lang="en-US" dirty="0" smtClean="0">
                <a:solidFill>
                  <a:schemeClr val="bg1"/>
                </a:solidFill>
              </a:rPr>
              <a:t>, mobile)</a:t>
            </a:r>
            <a:endParaRPr lang="en-US" dirty="0">
              <a:solidFill>
                <a:schemeClr val="bg1"/>
              </a:solidFill>
            </a:endParaRPr>
          </a:p>
        </p:txBody>
      </p:sp>
      <p:sp>
        <p:nvSpPr>
          <p:cNvPr id="28" name="Rectangle 27"/>
          <p:cNvSpPr/>
          <p:nvPr/>
        </p:nvSpPr>
        <p:spPr>
          <a:xfrm>
            <a:off x="6924756" y="2790889"/>
            <a:ext cx="3769206" cy="8665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TextBox 28"/>
          <p:cNvSpPr txBox="1"/>
          <p:nvPr/>
        </p:nvSpPr>
        <p:spPr>
          <a:xfrm>
            <a:off x="6947351" y="2797557"/>
            <a:ext cx="3233443" cy="369332"/>
          </a:xfrm>
          <a:prstGeom prst="rect">
            <a:avLst/>
          </a:prstGeom>
          <a:noFill/>
        </p:spPr>
        <p:txBody>
          <a:bodyPr wrap="square" rtlCol="0">
            <a:spAutoFit/>
          </a:bodyPr>
          <a:lstStyle/>
          <a:p>
            <a:r>
              <a:rPr lang="en-US" dirty="0" smtClean="0">
                <a:solidFill>
                  <a:schemeClr val="accent4"/>
                </a:solidFill>
              </a:rPr>
              <a:t>Cardholder’s Issuing Bank</a:t>
            </a:r>
            <a:endParaRPr lang="en-US" dirty="0">
              <a:solidFill>
                <a:schemeClr val="accent4"/>
              </a:solidFill>
            </a:endParaRPr>
          </a:p>
        </p:txBody>
      </p:sp>
      <p:sp>
        <p:nvSpPr>
          <p:cNvPr id="30" name="TextBox 29"/>
          <p:cNvSpPr txBox="1"/>
          <p:nvPr/>
        </p:nvSpPr>
        <p:spPr>
          <a:xfrm>
            <a:off x="6947351" y="3186685"/>
            <a:ext cx="3455299"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EMV Chip Transactions</a:t>
            </a:r>
            <a:endParaRPr lang="en-US" dirty="0">
              <a:solidFill>
                <a:schemeClr val="bg1"/>
              </a:solidFill>
            </a:endParaRPr>
          </a:p>
        </p:txBody>
      </p:sp>
      <p:sp>
        <p:nvSpPr>
          <p:cNvPr id="31" name="TextBox 30"/>
          <p:cNvSpPr txBox="1"/>
          <p:nvPr/>
        </p:nvSpPr>
        <p:spPr>
          <a:xfrm>
            <a:off x="814261" y="2720173"/>
            <a:ext cx="4510298" cy="369332"/>
          </a:xfrm>
          <a:prstGeom prst="rect">
            <a:avLst/>
          </a:prstGeom>
          <a:noFill/>
        </p:spPr>
        <p:txBody>
          <a:bodyPr wrap="square" rtlCol="0">
            <a:spAutoFit/>
          </a:bodyPr>
          <a:lstStyle/>
          <a:p>
            <a:pPr algn="ctr"/>
            <a:r>
              <a:rPr lang="en-US" dirty="0" smtClean="0">
                <a:solidFill>
                  <a:schemeClr val="bg1"/>
                </a:solidFill>
              </a:rPr>
              <a:t>Until Oct 2015</a:t>
            </a:r>
            <a:endParaRPr lang="en-US" dirty="0">
              <a:solidFill>
                <a:schemeClr val="bg1"/>
              </a:solidFill>
            </a:endParaRPr>
          </a:p>
        </p:txBody>
      </p:sp>
      <p:sp>
        <p:nvSpPr>
          <p:cNvPr id="32" name="TextBox 31"/>
          <p:cNvSpPr txBox="1"/>
          <p:nvPr/>
        </p:nvSpPr>
        <p:spPr>
          <a:xfrm>
            <a:off x="6573260" y="2315865"/>
            <a:ext cx="4510298" cy="369332"/>
          </a:xfrm>
          <a:prstGeom prst="rect">
            <a:avLst/>
          </a:prstGeom>
          <a:noFill/>
        </p:spPr>
        <p:txBody>
          <a:bodyPr wrap="square" rtlCol="0">
            <a:spAutoFit/>
          </a:bodyPr>
          <a:lstStyle/>
          <a:p>
            <a:pPr algn="ctr"/>
            <a:r>
              <a:rPr lang="en-US" dirty="0" smtClean="0">
                <a:solidFill>
                  <a:schemeClr val="bg1"/>
                </a:solidFill>
              </a:rPr>
              <a:t>After Oct 2015</a:t>
            </a:r>
            <a:endParaRPr lang="en-US" dirty="0">
              <a:solidFill>
                <a:schemeClr val="bg1"/>
              </a:solidFill>
            </a:endParaRPr>
          </a:p>
        </p:txBody>
      </p:sp>
      <p:sp>
        <p:nvSpPr>
          <p:cNvPr id="33" name="Right Arrow 32"/>
          <p:cNvSpPr/>
          <p:nvPr/>
        </p:nvSpPr>
        <p:spPr>
          <a:xfrm>
            <a:off x="5495925" y="3951227"/>
            <a:ext cx="981075" cy="519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341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Slim CD Libraries &amp; Web Services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http://developer.slimcd.com</a:t>
            </a:r>
            <a:endParaRPr lang="en-US" dirty="0" smtClean="0"/>
          </a:p>
          <a:p>
            <a:r>
              <a:rPr lang="en-US" dirty="0" smtClean="0">
                <a:hlinkClick r:id="rId3"/>
              </a:rPr>
              <a:t>http://www.slimcd.com/developers/downloads</a:t>
            </a:r>
            <a:endParaRPr lang="en-US" dirty="0" smtClean="0"/>
          </a:p>
          <a:p>
            <a:pPr marL="0" indent="0">
              <a:buNone/>
            </a:pPr>
            <a:endParaRPr lang="en-US" dirty="0" smtClean="0"/>
          </a:p>
          <a:p>
            <a:pPr marL="0" indent="0">
              <a:buNone/>
            </a:pPr>
            <a:r>
              <a:rPr lang="en-US" dirty="0" smtClean="0"/>
              <a:t>Using the Library:</a:t>
            </a:r>
            <a:endParaRPr lang="en-US" dirty="0"/>
          </a:p>
          <a:p>
            <a:pPr marL="0" indent="0">
              <a:buNone/>
            </a:pPr>
            <a:r>
              <a:rPr lang="en-US" dirty="0" smtClean="0"/>
              <a:t>	ProcessTransactionRequest req ;</a:t>
            </a:r>
          </a:p>
          <a:p>
            <a:pPr marL="0" indent="0">
              <a:buNone/>
            </a:pPr>
            <a:r>
              <a:rPr lang="en-US" dirty="0" smtClean="0"/>
              <a:t>	ProcessTransactionReply reply ;</a:t>
            </a:r>
          </a:p>
          <a:p>
            <a:pPr marL="0" indent="0">
              <a:buNone/>
            </a:pPr>
            <a:endParaRPr lang="en-US" dirty="0" smtClean="0"/>
          </a:p>
          <a:p>
            <a:pPr marL="0" indent="0">
              <a:buNone/>
            </a:pPr>
            <a:r>
              <a:rPr lang="en-US" dirty="0" smtClean="0"/>
              <a:t>Launching our App:</a:t>
            </a:r>
            <a:endParaRPr lang="en-US" dirty="0"/>
          </a:p>
          <a:p>
            <a:pPr marL="0" indent="0">
              <a:buNone/>
            </a:pPr>
            <a:r>
              <a:rPr lang="en-US" dirty="0" smtClean="0"/>
              <a:t>	</a:t>
            </a:r>
            <a:r>
              <a:rPr lang="en-US" dirty="0" err="1" smtClean="0"/>
              <a:t>LaunchTransactionConfig</a:t>
            </a:r>
            <a:r>
              <a:rPr lang="en-US" dirty="0" smtClean="0"/>
              <a:t> cfg ;</a:t>
            </a:r>
          </a:p>
          <a:p>
            <a:pPr marL="0" indent="0">
              <a:buNone/>
            </a:pPr>
            <a:r>
              <a:rPr lang="en-US" dirty="0" smtClean="0"/>
              <a:t>	</a:t>
            </a:r>
            <a:r>
              <a:rPr lang="en-US" dirty="0" err="1" smtClean="0"/>
              <a:t>LaunchTransactionRequest</a:t>
            </a:r>
            <a:r>
              <a:rPr lang="en-US" dirty="0" smtClean="0"/>
              <a:t> req ;</a:t>
            </a:r>
          </a:p>
          <a:p>
            <a:pPr marL="0" indent="0">
              <a:buNone/>
            </a:pPr>
            <a:r>
              <a:rPr lang="en-US" dirty="0" smtClean="0"/>
              <a:t>	</a:t>
            </a:r>
            <a:r>
              <a:rPr lang="en-US" dirty="0" err="1" smtClean="0"/>
              <a:t>LaunchTransactionReply</a:t>
            </a:r>
            <a:r>
              <a:rPr lang="en-US" dirty="0" smtClean="0"/>
              <a:t> reply ;</a:t>
            </a:r>
          </a:p>
        </p:txBody>
      </p:sp>
    </p:spTree>
    <p:extLst>
      <p:ext uri="{BB962C8B-B14F-4D97-AF65-F5344CB8AC3E}">
        <p14:creationId xmlns:p14="http://schemas.microsoft.com/office/powerpoint/2010/main" val="120792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SLIM CD for EMV – Hardware Abstraction</a:t>
            </a:r>
            <a:endParaRPr lang="en-US" dirty="0"/>
          </a:p>
        </p:txBody>
      </p:sp>
      <p:sp>
        <p:nvSpPr>
          <p:cNvPr id="3" name="Content Placeholder 2"/>
          <p:cNvSpPr>
            <a:spLocks noGrp="1"/>
          </p:cNvSpPr>
          <p:nvPr>
            <p:ph idx="1"/>
          </p:nvPr>
        </p:nvSpPr>
        <p:spPr/>
        <p:txBody>
          <a:bodyPr>
            <a:normAutofit/>
          </a:bodyPr>
          <a:lstStyle/>
          <a:p>
            <a:r>
              <a:rPr lang="en-US" dirty="0" smtClean="0"/>
              <a:t>function </a:t>
            </a:r>
            <a:r>
              <a:rPr lang="en-US" dirty="0" err="1" smtClean="0"/>
              <a:t>int</a:t>
            </a:r>
            <a:r>
              <a:rPr lang="en-US" dirty="0" smtClean="0"/>
              <a:t> </a:t>
            </a:r>
            <a:r>
              <a:rPr lang="en-US" b="1" dirty="0" err="1" smtClean="0"/>
              <a:t>Hardware.Initialize</a:t>
            </a:r>
            <a:r>
              <a:rPr lang="en-US" b="1" dirty="0" smtClean="0"/>
              <a:t> </a:t>
            </a:r>
            <a:r>
              <a:rPr lang="en-US" dirty="0" smtClean="0"/>
              <a:t>(</a:t>
            </a:r>
            <a:r>
              <a:rPr lang="en-US" dirty="0" err="1" smtClean="0"/>
              <a:t>ConfigFile,callback</a:t>
            </a:r>
            <a:r>
              <a:rPr lang="en-US" dirty="0" smtClean="0"/>
              <a:t>)</a:t>
            </a:r>
          </a:p>
          <a:p>
            <a:pPr marL="0" indent="0">
              <a:buNone/>
            </a:pPr>
            <a:endParaRPr lang="en-US" dirty="0" smtClean="0"/>
          </a:p>
          <a:p>
            <a:r>
              <a:rPr lang="en-US" dirty="0" smtClean="0"/>
              <a:t>function </a:t>
            </a:r>
            <a:r>
              <a:rPr lang="en-US" b="1" dirty="0" err="1" smtClean="0"/>
              <a:t>Hardware.GetCapabilities</a:t>
            </a:r>
            <a:r>
              <a:rPr lang="en-US" dirty="0" smtClean="0"/>
              <a:t>()</a:t>
            </a:r>
          </a:p>
          <a:p>
            <a:pPr marL="0" indent="0">
              <a:buNone/>
            </a:pPr>
            <a:endParaRPr lang="en-US" dirty="0" smtClean="0"/>
          </a:p>
          <a:p>
            <a:r>
              <a:rPr lang="en-US" dirty="0" smtClean="0"/>
              <a:t>function </a:t>
            </a:r>
            <a:r>
              <a:rPr lang="en-US" b="1" dirty="0" smtClean="0"/>
              <a:t>Hardware.ProcessTransaction </a:t>
            </a:r>
            <a:r>
              <a:rPr lang="en-US" dirty="0" smtClean="0"/>
              <a:t>(</a:t>
            </a:r>
            <a:r>
              <a:rPr lang="en-US" dirty="0"/>
              <a:t>c</a:t>
            </a:r>
            <a:r>
              <a:rPr lang="en-US" dirty="0" smtClean="0"/>
              <a:t>onfig, request)</a:t>
            </a:r>
          </a:p>
          <a:p>
            <a:pPr marL="0" indent="0">
              <a:buNone/>
            </a:pPr>
            <a:endParaRPr lang="en-US" dirty="0" smtClean="0"/>
          </a:p>
          <a:p>
            <a:r>
              <a:rPr lang="en-US" dirty="0" smtClean="0"/>
              <a:t>function </a:t>
            </a:r>
            <a:r>
              <a:rPr lang="en-US" b="1" dirty="0" err="1" smtClean="0"/>
              <a:t>Hardware.CloseConnection</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2098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.NET version of “Launcher app</a:t>
            </a:r>
            <a:endParaRPr lang="en-US" dirty="0">
              <a:solidFill>
                <a:srgbClr val="FF0000"/>
              </a:solidFill>
            </a:endParaRPr>
          </a:p>
        </p:txBody>
      </p:sp>
      <p:pic>
        <p:nvPicPr>
          <p:cNvPr id="7" name="Picture 6"/>
          <p:cNvPicPr>
            <a:picLocks noChangeAspect="1"/>
          </p:cNvPicPr>
          <p:nvPr/>
        </p:nvPicPr>
        <p:blipFill>
          <a:blip r:embed="rId2"/>
          <a:stretch>
            <a:fillRect/>
          </a:stretch>
        </p:blipFill>
        <p:spPr>
          <a:xfrm>
            <a:off x="3313216" y="1690688"/>
            <a:ext cx="8658101" cy="4933297"/>
          </a:xfrm>
          <a:prstGeom prst="rect">
            <a:avLst/>
          </a:prstGeom>
        </p:spPr>
      </p:pic>
      <p:sp>
        <p:nvSpPr>
          <p:cNvPr id="8" name="TextBox 7"/>
          <p:cNvSpPr txBox="1"/>
          <p:nvPr/>
        </p:nvSpPr>
        <p:spPr>
          <a:xfrm>
            <a:off x="211283" y="3385048"/>
            <a:ext cx="2852551"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Identifies the differences</a:t>
            </a:r>
          </a:p>
          <a:p>
            <a:pPr marL="285750"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smtClean="0">
                <a:solidFill>
                  <a:srgbClr val="FF0000"/>
                </a:solidFill>
              </a:rPr>
              <a:t>New tab to create the XMLLOGON</a:t>
            </a:r>
          </a:p>
          <a:p>
            <a:pPr marL="285750" indent="-285750">
              <a:buFont typeface="Arial" panose="020B0604020202020204" pitchFamily="34" charset="0"/>
              <a:buChar char="•"/>
            </a:pPr>
            <a:endParaRPr lang="en-US" dirty="0">
              <a:solidFill>
                <a:srgbClr val="FF0000"/>
              </a:solidFill>
            </a:endParaRPr>
          </a:p>
          <a:p>
            <a:r>
              <a:rPr lang="en-US" dirty="0">
                <a:solidFill>
                  <a:srgbClr val="FF0000"/>
                </a:solidFill>
              </a:rPr>
              <a:t/>
            </a:r>
            <a:br>
              <a:rPr lang="en-US" dirty="0">
                <a:solidFill>
                  <a:srgbClr val="FF0000"/>
                </a:solidFill>
              </a:rPr>
            </a:br>
            <a:r>
              <a:rPr lang="en-US" dirty="0" smtClean="0">
                <a:solidFill>
                  <a:srgbClr val="FF0000"/>
                </a:solidFill>
              </a:rPr>
              <a:t>    (Available later today?)</a:t>
            </a:r>
          </a:p>
          <a:p>
            <a:endParaRPr lang="en-US" dirty="0">
              <a:solidFill>
                <a:srgbClr val="FF0000"/>
              </a:solidFill>
            </a:endParaRPr>
          </a:p>
        </p:txBody>
      </p:sp>
      <p:sp>
        <p:nvSpPr>
          <p:cNvPr id="9" name="TextBox 8"/>
          <p:cNvSpPr txBox="1"/>
          <p:nvPr/>
        </p:nvSpPr>
        <p:spPr>
          <a:xfrm>
            <a:off x="211283" y="1993076"/>
            <a:ext cx="268629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Supports</a:t>
            </a:r>
          </a:p>
          <a:p>
            <a:pPr marL="742950" lvl="1" indent="-285750">
              <a:buFont typeface="Courier New" panose="02070309020205020404" pitchFamily="49" charset="0"/>
              <a:buChar char="o"/>
            </a:pPr>
            <a:r>
              <a:rPr lang="en-US" dirty="0" err="1" smtClean="0">
                <a:solidFill>
                  <a:srgbClr val="FF0000"/>
                </a:solidFill>
              </a:rPr>
              <a:t>TransClient</a:t>
            </a:r>
            <a:endParaRPr lang="en-US" dirty="0" smtClean="0">
              <a:solidFill>
                <a:srgbClr val="FF0000"/>
              </a:solidFill>
            </a:endParaRPr>
          </a:p>
          <a:p>
            <a:pPr marL="742950" lvl="1" indent="-285750">
              <a:buFont typeface="Courier New" panose="02070309020205020404" pitchFamily="49" charset="0"/>
              <a:buChar char="o"/>
            </a:pPr>
            <a:r>
              <a:rPr lang="en-US" dirty="0" err="1" smtClean="0">
                <a:solidFill>
                  <a:srgbClr val="FF0000"/>
                </a:solidFill>
              </a:rPr>
              <a:t>SlimCDForPC</a:t>
            </a:r>
            <a:endParaRPr lang="en-US" dirty="0">
              <a:solidFill>
                <a:srgbClr val="FF0000"/>
              </a:solidFill>
            </a:endParaRPr>
          </a:p>
        </p:txBody>
      </p:sp>
    </p:spTree>
    <p:extLst>
      <p:ext uri="{BB962C8B-B14F-4D97-AF65-F5344CB8AC3E}">
        <p14:creationId xmlns:p14="http://schemas.microsoft.com/office/powerpoint/2010/main" val="388931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Hardware Sample </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5490358" y="1804086"/>
            <a:ext cx="4595751" cy="4519387"/>
          </a:xfrm>
          <a:prstGeom prst="rect">
            <a:avLst/>
          </a:prstGeom>
        </p:spPr>
      </p:pic>
      <p:sp>
        <p:nvSpPr>
          <p:cNvPr id="4" name="TextBox 3"/>
          <p:cNvSpPr txBox="1"/>
          <p:nvPr/>
        </p:nvSpPr>
        <p:spPr>
          <a:xfrm>
            <a:off x="1170709" y="3833929"/>
            <a:ext cx="3638798" cy="830997"/>
          </a:xfrm>
          <a:prstGeom prst="rect">
            <a:avLst/>
          </a:prstGeom>
          <a:noFill/>
        </p:spPr>
        <p:txBody>
          <a:bodyPr wrap="square" rtlCol="0">
            <a:spAutoFit/>
          </a:bodyPr>
          <a:lstStyle/>
          <a:p>
            <a:r>
              <a:rPr lang="en-US" sz="2400" dirty="0" smtClean="0"/>
              <a:t>Sample code for this tab </a:t>
            </a:r>
          </a:p>
          <a:p>
            <a:r>
              <a:rPr lang="en-US" sz="2400" dirty="0" smtClean="0"/>
              <a:t>on the following page.</a:t>
            </a:r>
            <a:endParaRPr lang="en-US" sz="2400" dirty="0"/>
          </a:p>
        </p:txBody>
      </p:sp>
    </p:spTree>
    <p:extLst>
      <p:ext uri="{BB962C8B-B14F-4D97-AF65-F5344CB8AC3E}">
        <p14:creationId xmlns:p14="http://schemas.microsoft.com/office/powerpoint/2010/main" val="105477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493" y="321276"/>
            <a:ext cx="11613994" cy="6252519"/>
          </a:xfrm>
          <a:prstGeom prst="rect">
            <a:avLst/>
          </a:prstGeom>
        </p:spPr>
      </p:pic>
    </p:spTree>
    <p:extLst>
      <p:ext uri="{BB962C8B-B14F-4D97-AF65-F5344CB8AC3E}">
        <p14:creationId xmlns:p14="http://schemas.microsoft.com/office/powerpoint/2010/main" val="192852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Information</a:t>
            </a:r>
            <a:endParaRPr lang="en-US" dirty="0"/>
          </a:p>
        </p:txBody>
      </p:sp>
      <p:pic>
        <p:nvPicPr>
          <p:cNvPr id="4" name="Picture 3"/>
          <p:cNvPicPr>
            <a:picLocks noChangeAspect="1"/>
          </p:cNvPicPr>
          <p:nvPr/>
        </p:nvPicPr>
        <p:blipFill>
          <a:blip r:embed="rId2"/>
          <a:stretch>
            <a:fillRect/>
          </a:stretch>
        </p:blipFill>
        <p:spPr>
          <a:xfrm>
            <a:off x="3599935" y="1474889"/>
            <a:ext cx="5031002" cy="4947406"/>
          </a:xfrm>
          <a:prstGeom prst="rect">
            <a:avLst/>
          </a:prstGeom>
        </p:spPr>
      </p:pic>
    </p:spTree>
    <p:extLst>
      <p:ext uri="{BB962C8B-B14F-4D97-AF65-F5344CB8AC3E}">
        <p14:creationId xmlns:p14="http://schemas.microsoft.com/office/powerpoint/2010/main" val="1100276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Through Command</a:t>
            </a:r>
            <a:endParaRPr lang="en-US" dirty="0"/>
          </a:p>
        </p:txBody>
      </p:sp>
      <p:pic>
        <p:nvPicPr>
          <p:cNvPr id="5" name="Picture 4"/>
          <p:cNvPicPr>
            <a:picLocks noChangeAspect="1"/>
          </p:cNvPicPr>
          <p:nvPr/>
        </p:nvPicPr>
        <p:blipFill>
          <a:blip r:embed="rId2"/>
          <a:stretch>
            <a:fillRect/>
          </a:stretch>
        </p:blipFill>
        <p:spPr>
          <a:xfrm>
            <a:off x="3566983" y="1487890"/>
            <a:ext cx="4917989" cy="4836269"/>
          </a:xfrm>
          <a:prstGeom prst="rect">
            <a:avLst/>
          </a:prstGeom>
        </p:spPr>
      </p:pic>
    </p:spTree>
    <p:extLst>
      <p:ext uri="{BB962C8B-B14F-4D97-AF65-F5344CB8AC3E}">
        <p14:creationId xmlns:p14="http://schemas.microsoft.com/office/powerpoint/2010/main" val="74125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WebService</a:t>
            </a:r>
            <a:endParaRPr lang="en-US" dirty="0"/>
          </a:p>
        </p:txBody>
      </p:sp>
      <p:sp>
        <p:nvSpPr>
          <p:cNvPr id="3" name="Content Placeholder 2"/>
          <p:cNvSpPr>
            <a:spLocks noGrp="1"/>
          </p:cNvSpPr>
          <p:nvPr>
            <p:ph idx="1"/>
          </p:nvPr>
        </p:nvSpPr>
        <p:spPr/>
        <p:txBody>
          <a:bodyPr/>
          <a:lstStyle/>
          <a:p>
            <a:r>
              <a:rPr lang="en-US" dirty="0" smtClean="0"/>
              <a:t>http:/testdevice.slimcd.com/devices.asmx</a:t>
            </a:r>
          </a:p>
          <a:p>
            <a:r>
              <a:rPr lang="en-US" dirty="0" smtClean="0"/>
              <a:t>Accepts JSON in name/value pairs:</a:t>
            </a:r>
          </a:p>
          <a:p>
            <a:pPr marL="0" indent="0">
              <a:buNone/>
            </a:pPr>
            <a:r>
              <a:rPr lang="en-US" dirty="0" smtClean="0"/>
              <a:t>	connect= { </a:t>
            </a:r>
            <a:r>
              <a:rPr lang="en-US" dirty="0" err="1" smtClean="0"/>
              <a:t>json</a:t>
            </a:r>
            <a:r>
              <a:rPr lang="en-US" dirty="0" smtClean="0"/>
              <a:t> for a </a:t>
            </a:r>
            <a:r>
              <a:rPr lang="en-US" dirty="0" err="1" smtClean="0"/>
              <a:t>DeviceConnectRequest</a:t>
            </a:r>
            <a:r>
              <a:rPr lang="en-US" dirty="0" smtClean="0"/>
              <a:t> }</a:t>
            </a:r>
          </a:p>
          <a:p>
            <a:pPr marL="0" indent="0">
              <a:buNone/>
            </a:pPr>
            <a:r>
              <a:rPr lang="en-US" dirty="0" smtClean="0"/>
              <a:t>	cfg= { </a:t>
            </a:r>
            <a:r>
              <a:rPr lang="en-US" dirty="0" err="1" smtClean="0"/>
              <a:t>json</a:t>
            </a:r>
            <a:r>
              <a:rPr lang="en-US" dirty="0" smtClean="0"/>
              <a:t> </a:t>
            </a:r>
            <a:r>
              <a:rPr lang="en-US" dirty="0"/>
              <a:t>for a </a:t>
            </a:r>
            <a:r>
              <a:rPr lang="en-US" dirty="0" err="1" smtClean="0"/>
              <a:t>DeviceTransactConfig</a:t>
            </a:r>
            <a:r>
              <a:rPr lang="en-US" dirty="0" smtClean="0"/>
              <a:t> }</a:t>
            </a:r>
            <a:endParaRPr lang="en-US" dirty="0"/>
          </a:p>
          <a:p>
            <a:pPr marL="0" indent="0">
              <a:buNone/>
            </a:pPr>
            <a:r>
              <a:rPr lang="en-US" dirty="0" smtClean="0"/>
              <a:t>	req= { </a:t>
            </a:r>
            <a:r>
              <a:rPr lang="en-US" dirty="0" err="1" smtClean="0"/>
              <a:t>json</a:t>
            </a:r>
            <a:r>
              <a:rPr lang="en-US" dirty="0" smtClean="0"/>
              <a:t> </a:t>
            </a:r>
            <a:r>
              <a:rPr lang="en-US" dirty="0"/>
              <a:t>for a </a:t>
            </a:r>
            <a:r>
              <a:rPr lang="en-US" dirty="0" err="1" smtClean="0"/>
              <a:t>DeviceTransactRequest</a:t>
            </a:r>
            <a:r>
              <a:rPr lang="en-US" dirty="0" smtClean="0"/>
              <a:t> }</a:t>
            </a:r>
          </a:p>
          <a:p>
            <a:r>
              <a:rPr lang="en-US" dirty="0" smtClean="0"/>
              <a:t>Returns XML of the data (Will also return JSON soon)</a:t>
            </a:r>
            <a:endParaRPr lang="en-US" dirty="0"/>
          </a:p>
        </p:txBody>
      </p:sp>
    </p:spTree>
    <p:extLst>
      <p:ext uri="{BB962C8B-B14F-4D97-AF65-F5344CB8AC3E}">
        <p14:creationId xmlns:p14="http://schemas.microsoft.com/office/powerpoint/2010/main" val="2801110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WebService</a:t>
            </a:r>
            <a:endParaRPr lang="en-US" dirty="0"/>
          </a:p>
        </p:txBody>
      </p:sp>
      <p:pic>
        <p:nvPicPr>
          <p:cNvPr id="4" name="Content Placeholder 3"/>
          <p:cNvPicPr>
            <a:picLocks noGrp="1" noChangeAspect="1"/>
          </p:cNvPicPr>
          <p:nvPr>
            <p:ph idx="1"/>
          </p:nvPr>
        </p:nvPicPr>
        <p:blipFill>
          <a:blip r:embed="rId2"/>
          <a:stretch>
            <a:fillRect/>
          </a:stretch>
        </p:blipFill>
        <p:spPr>
          <a:xfrm>
            <a:off x="4030637" y="1690688"/>
            <a:ext cx="5365760" cy="4351338"/>
          </a:xfrm>
          <a:prstGeom prst="rect">
            <a:avLst/>
          </a:prstGeom>
        </p:spPr>
      </p:pic>
      <p:sp>
        <p:nvSpPr>
          <p:cNvPr id="5" name="TextBox 4"/>
          <p:cNvSpPr txBox="1"/>
          <p:nvPr/>
        </p:nvSpPr>
        <p:spPr>
          <a:xfrm>
            <a:off x="838200" y="1828800"/>
            <a:ext cx="2807525" cy="2585323"/>
          </a:xfrm>
          <a:prstGeom prst="rect">
            <a:avLst/>
          </a:prstGeom>
          <a:noFill/>
        </p:spPr>
        <p:txBody>
          <a:bodyPr wrap="square" rtlCol="0">
            <a:spAutoFit/>
          </a:bodyPr>
          <a:lstStyle/>
          <a:p>
            <a:r>
              <a:rPr lang="en-US" dirty="0" smtClean="0"/>
              <a:t>Standard .NET </a:t>
            </a:r>
            <a:r>
              <a:rPr lang="en-US" dirty="0" err="1" smtClean="0"/>
              <a:t>webservice</a:t>
            </a:r>
            <a:endParaRPr lang="en-US" dirty="0" smtClean="0"/>
          </a:p>
          <a:p>
            <a:endParaRPr lang="en-US" dirty="0"/>
          </a:p>
          <a:p>
            <a:r>
              <a:rPr lang="en-US" dirty="0" smtClean="0"/>
              <a:t>Connects:</a:t>
            </a:r>
          </a:p>
          <a:p>
            <a:r>
              <a:rPr lang="en-US" dirty="0"/>
              <a:t>	</a:t>
            </a:r>
            <a:r>
              <a:rPr lang="en-US" dirty="0" smtClean="0"/>
              <a:t>TCP/IP</a:t>
            </a:r>
          </a:p>
          <a:p>
            <a:r>
              <a:rPr lang="en-US" dirty="0"/>
              <a:t>	</a:t>
            </a:r>
            <a:r>
              <a:rPr lang="en-US" dirty="0" smtClean="0"/>
              <a:t> MAC</a:t>
            </a:r>
          </a:p>
          <a:p>
            <a:r>
              <a:rPr lang="en-US" dirty="0"/>
              <a:t>	</a:t>
            </a:r>
            <a:r>
              <a:rPr lang="en-US" dirty="0" smtClean="0"/>
              <a:t>UDP</a:t>
            </a:r>
          </a:p>
          <a:p>
            <a:endParaRPr lang="en-US" dirty="0"/>
          </a:p>
          <a:p>
            <a:r>
              <a:rPr lang="en-US" dirty="0" smtClean="0"/>
              <a:t>Can Identify device by MAC or Serial#</a:t>
            </a:r>
            <a:endParaRPr lang="en-US" dirty="0"/>
          </a:p>
        </p:txBody>
      </p:sp>
    </p:spTree>
    <p:extLst>
      <p:ext uri="{BB962C8B-B14F-4D97-AF65-F5344CB8AC3E}">
        <p14:creationId xmlns:p14="http://schemas.microsoft.com/office/powerpoint/2010/main" val="2210837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DeviceTransactionReply</a:t>
            </a:r>
            <a:r>
              <a:rPr lang="en-US" dirty="0" smtClean="0"/>
              <a:t> from </a:t>
            </a:r>
            <a:r>
              <a:rPr lang="en-US" dirty="0" err="1" smtClean="0"/>
              <a:t>WebService</a:t>
            </a:r>
            <a:endParaRPr lang="en-US" dirty="0"/>
          </a:p>
        </p:txBody>
      </p:sp>
      <p:pic>
        <p:nvPicPr>
          <p:cNvPr id="4" name="Content Placeholder 3"/>
          <p:cNvPicPr>
            <a:picLocks noGrp="1" noChangeAspect="1"/>
          </p:cNvPicPr>
          <p:nvPr>
            <p:ph idx="1"/>
          </p:nvPr>
        </p:nvPicPr>
        <p:blipFill>
          <a:blip r:embed="rId2"/>
          <a:stretch>
            <a:fillRect/>
          </a:stretch>
        </p:blipFill>
        <p:spPr>
          <a:xfrm>
            <a:off x="3469618" y="1370412"/>
            <a:ext cx="5353748" cy="5399430"/>
          </a:xfrm>
          <a:prstGeom prst="rect">
            <a:avLst/>
          </a:prstGeom>
        </p:spPr>
      </p:pic>
    </p:spTree>
    <p:extLst>
      <p:ext uri="{BB962C8B-B14F-4D97-AF65-F5344CB8AC3E}">
        <p14:creationId xmlns:p14="http://schemas.microsoft.com/office/powerpoint/2010/main" val="157510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 Fully Integrated</a:t>
            </a:r>
            <a:endParaRPr lang="en-US" dirty="0"/>
          </a:p>
        </p:txBody>
      </p:sp>
      <p:sp>
        <p:nvSpPr>
          <p:cNvPr id="5" name="TextBox 4"/>
          <p:cNvSpPr txBox="1"/>
          <p:nvPr/>
        </p:nvSpPr>
        <p:spPr>
          <a:xfrm>
            <a:off x="7068671" y="1690688"/>
            <a:ext cx="3514164"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Touches EMV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Touches Cardholder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Full feature-functionality controlled by ECR/POS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In scope for EMV</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In scope for PCI (may be reduced by P2PE)</a:t>
            </a:r>
          </a:p>
          <a:p>
            <a:pPr marL="285750" indent="-285750">
              <a:buFont typeface="Arial" panose="020B0604020202020204" pitchFamily="34" charset="0"/>
              <a:buChar char="•"/>
            </a:pPr>
            <a:endParaRPr lang="en-US" sz="2000" dirty="0" smtClean="0"/>
          </a:p>
        </p:txBody>
      </p:sp>
      <p:pic>
        <p:nvPicPr>
          <p:cNvPr id="7" name="Picture 6"/>
          <p:cNvPicPr>
            <a:picLocks noChangeAspect="1"/>
          </p:cNvPicPr>
          <p:nvPr/>
        </p:nvPicPr>
        <p:blipFill>
          <a:blip r:embed="rId2"/>
          <a:stretch>
            <a:fillRect/>
          </a:stretch>
        </p:blipFill>
        <p:spPr>
          <a:xfrm>
            <a:off x="893033" y="1690688"/>
            <a:ext cx="5095875" cy="4333875"/>
          </a:xfrm>
          <a:prstGeom prst="rect">
            <a:avLst/>
          </a:prstGeom>
        </p:spPr>
      </p:pic>
    </p:spTree>
    <p:extLst>
      <p:ext uri="{BB962C8B-B14F-4D97-AF65-F5344CB8AC3E}">
        <p14:creationId xmlns:p14="http://schemas.microsoft.com/office/powerpoint/2010/main" val="4226010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Tools from the manufacturers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WILL want/need to play with these devices and get to know them!</a:t>
            </a:r>
          </a:p>
          <a:p>
            <a:r>
              <a:rPr lang="en-US" dirty="0" smtClean="0"/>
              <a:t> </a:t>
            </a:r>
            <a:r>
              <a:rPr lang="en-US" dirty="0"/>
              <a:t>VeriFone</a:t>
            </a:r>
          </a:p>
          <a:p>
            <a:pPr lvl="1"/>
            <a:r>
              <a:rPr lang="en-US" dirty="0" smtClean="0"/>
              <a:t>Drivers for 32 and 64 bit</a:t>
            </a:r>
          </a:p>
          <a:p>
            <a:pPr lvl="1"/>
            <a:r>
              <a:rPr lang="en-US" dirty="0" err="1" smtClean="0"/>
              <a:t>vFHostTerm</a:t>
            </a:r>
            <a:r>
              <a:rPr lang="en-US" dirty="0" smtClean="0"/>
              <a:t> allows command testing</a:t>
            </a:r>
          </a:p>
          <a:p>
            <a:pPr lvl="1"/>
            <a:r>
              <a:rPr lang="en-US" dirty="0" err="1" smtClean="0"/>
              <a:t>MXDownloader</a:t>
            </a:r>
            <a:r>
              <a:rPr lang="en-US" dirty="0" smtClean="0"/>
              <a:t> – update OS, XPI, </a:t>
            </a:r>
            <a:r>
              <a:rPr lang="en-US" dirty="0" err="1" smtClean="0"/>
              <a:t>etc</a:t>
            </a:r>
            <a:endParaRPr lang="en-US" dirty="0" smtClean="0"/>
          </a:p>
          <a:p>
            <a:pPr lvl="1"/>
            <a:r>
              <a:rPr lang="en-US" dirty="0" smtClean="0"/>
              <a:t>DDL.EXE - Used for downloads</a:t>
            </a:r>
          </a:p>
          <a:p>
            <a:pPr lvl="1"/>
            <a:r>
              <a:rPr lang="en-US" dirty="0" err="1" smtClean="0"/>
              <a:t>FormManager</a:t>
            </a:r>
            <a:endParaRPr lang="en-US" dirty="0" smtClean="0"/>
          </a:p>
          <a:p>
            <a:r>
              <a:rPr lang="en-US" dirty="0" smtClean="0"/>
              <a:t>Ingenico</a:t>
            </a:r>
          </a:p>
          <a:p>
            <a:pPr lvl="1"/>
            <a:r>
              <a:rPr lang="en-US" dirty="0" smtClean="0"/>
              <a:t>RBA Drivers and kits</a:t>
            </a:r>
          </a:p>
          <a:p>
            <a:pPr lvl="1"/>
            <a:r>
              <a:rPr lang="en-US" dirty="0" smtClean="0"/>
              <a:t>RBA Test Application</a:t>
            </a:r>
          </a:p>
          <a:p>
            <a:pPr lvl="1"/>
            <a:r>
              <a:rPr lang="en-US" dirty="0"/>
              <a:t>LLT.EXE - Used for downloads</a:t>
            </a:r>
          </a:p>
          <a:p>
            <a:pPr lvl="1"/>
            <a:r>
              <a:rPr lang="en-US" dirty="0" smtClean="0"/>
              <a:t>Ingenico </a:t>
            </a:r>
            <a:r>
              <a:rPr lang="en-US" dirty="0" err="1" smtClean="0"/>
              <a:t>Telium</a:t>
            </a:r>
            <a:r>
              <a:rPr lang="en-US" dirty="0" smtClean="0"/>
              <a:t> Forms Tool</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96942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Slim CD Libraries &amp; Web Services</a:t>
            </a:r>
            <a:endParaRPr lang="en-US" dirty="0"/>
          </a:p>
        </p:txBody>
      </p:sp>
      <p:sp>
        <p:nvSpPr>
          <p:cNvPr id="3" name="Content Placeholder 2"/>
          <p:cNvSpPr>
            <a:spLocks noGrp="1"/>
          </p:cNvSpPr>
          <p:nvPr>
            <p:ph idx="1"/>
          </p:nvPr>
        </p:nvSpPr>
        <p:spPr>
          <a:xfrm>
            <a:off x="424070" y="1825625"/>
            <a:ext cx="11463130" cy="4351338"/>
          </a:xfrm>
        </p:spPr>
        <p:txBody>
          <a:bodyPr>
            <a:normAutofit/>
          </a:bodyPr>
          <a:lstStyle/>
          <a:p>
            <a:pPr marL="0" indent="0">
              <a:buNone/>
            </a:pPr>
            <a:r>
              <a:rPr lang="en-US" dirty="0"/>
              <a:t>New websites</a:t>
            </a:r>
          </a:p>
          <a:p>
            <a:r>
              <a:rPr lang="en-US" dirty="0" smtClean="0">
                <a:hlinkClick r:id="rId2"/>
              </a:rPr>
              <a:t>http://developer.slimcd.com</a:t>
            </a:r>
            <a:endParaRPr lang="en-US" dirty="0" smtClean="0"/>
          </a:p>
          <a:p>
            <a:r>
              <a:rPr lang="en-US" dirty="0" smtClean="0">
                <a:hlinkClick r:id="rId3"/>
              </a:rPr>
              <a:t>http://www.slimcd.com/developers/downloads</a:t>
            </a:r>
            <a:endParaRPr lang="en-US" dirty="0" smtClean="0"/>
          </a:p>
          <a:p>
            <a:pPr marL="0" indent="0">
              <a:buNone/>
            </a:pPr>
            <a:endParaRPr lang="en-US" dirty="0" smtClean="0"/>
          </a:p>
          <a:p>
            <a:pPr marL="0" indent="0">
              <a:buNone/>
            </a:pPr>
            <a:r>
              <a:rPr lang="en-US" dirty="0" smtClean="0">
                <a:solidFill>
                  <a:srgbClr val="FF0000"/>
                </a:solidFill>
              </a:rPr>
              <a:t>EMV Developer’s Kit RESOURCES page</a:t>
            </a:r>
          </a:p>
          <a:p>
            <a:pPr marL="0" indent="0">
              <a:buNone/>
            </a:pPr>
            <a:r>
              <a:rPr lang="en-US" dirty="0" smtClean="0">
                <a:hlinkClick r:id="rId4"/>
              </a:rPr>
              <a:t>http://test.slimcd.com/EMV</a:t>
            </a:r>
            <a:endParaRPr lang="en-US" dirty="0" smtClean="0"/>
          </a:p>
          <a:p>
            <a:pPr marL="0" indent="0">
              <a:buNone/>
            </a:pPr>
            <a:endParaRPr lang="en-US" dirty="0" smtClean="0"/>
          </a:p>
        </p:txBody>
      </p:sp>
    </p:spTree>
    <p:extLst>
      <p:ext uri="{BB962C8B-B14F-4D97-AF65-F5344CB8AC3E}">
        <p14:creationId xmlns:p14="http://schemas.microsoft.com/office/powerpoint/2010/main" val="3946663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1314"/>
            <a:ext cx="12191999" cy="4506686"/>
          </a:xfrm>
        </p:spPr>
        <p:txBody>
          <a:bodyPr>
            <a:normAutofit/>
          </a:bodyPr>
          <a:lstStyle/>
          <a:p>
            <a:pPr marL="0" indent="0" algn="ctr">
              <a:buNone/>
            </a:pPr>
            <a:endParaRPr lang="en-US" dirty="0" smtClean="0"/>
          </a:p>
          <a:p>
            <a:pPr marL="0" indent="0" algn="ctr">
              <a:buNone/>
            </a:pPr>
            <a:r>
              <a:rPr lang="en-US" sz="4800" dirty="0" smtClean="0"/>
              <a:t>EMV Configuration</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15" y="451263"/>
            <a:ext cx="4629056" cy="1573879"/>
          </a:xfrm>
          <a:prstGeom prst="rect">
            <a:avLst/>
          </a:prstGeom>
        </p:spPr>
      </p:pic>
    </p:spTree>
    <p:extLst>
      <p:ext uri="{BB962C8B-B14F-4D97-AF65-F5344CB8AC3E}">
        <p14:creationId xmlns:p14="http://schemas.microsoft.com/office/powerpoint/2010/main" val="200950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Merchants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Ordering Hardware</a:t>
            </a:r>
          </a:p>
          <a:p>
            <a:pPr lvl="1"/>
            <a:r>
              <a:rPr lang="en-US" dirty="0" smtClean="0"/>
              <a:t>Prices change with inventory levels</a:t>
            </a:r>
          </a:p>
          <a:p>
            <a:pPr lvl="1"/>
            <a:r>
              <a:rPr lang="en-US" dirty="0" smtClean="0"/>
              <a:t>Always “get a quote”</a:t>
            </a:r>
          </a:p>
          <a:p>
            <a:pPr lvl="1"/>
            <a:r>
              <a:rPr lang="en-US" dirty="0" smtClean="0"/>
              <a:t>The internet has better pricing, but for the wrong thing</a:t>
            </a:r>
          </a:p>
          <a:p>
            <a:r>
              <a:rPr lang="en-US" dirty="0" smtClean="0"/>
              <a:t>Correct cabling</a:t>
            </a:r>
          </a:p>
          <a:p>
            <a:pPr lvl="1"/>
            <a:r>
              <a:rPr lang="en-US" dirty="0" smtClean="0"/>
              <a:t>USB is not “USB” as we know it.</a:t>
            </a:r>
          </a:p>
          <a:p>
            <a:r>
              <a:rPr lang="en-US" dirty="0" smtClean="0"/>
              <a:t>Some assembly required</a:t>
            </a:r>
          </a:p>
          <a:p>
            <a:pPr lvl="1"/>
            <a:r>
              <a:rPr lang="en-US" dirty="0" smtClean="0"/>
              <a:t>Bring a small screwdriver for VX assembly</a:t>
            </a:r>
          </a:p>
          <a:p>
            <a:r>
              <a:rPr lang="en-US" dirty="0" smtClean="0"/>
              <a:t>Additional parts (and more parts)</a:t>
            </a:r>
          </a:p>
          <a:p>
            <a:pPr lvl="1"/>
            <a:r>
              <a:rPr lang="en-US" dirty="0" smtClean="0"/>
              <a:t>Power supplies</a:t>
            </a:r>
          </a:p>
          <a:p>
            <a:pPr lvl="1"/>
            <a:r>
              <a:rPr lang="en-US" dirty="0" smtClean="0"/>
              <a:t>Ethernet/USB cables</a:t>
            </a:r>
          </a:p>
          <a:p>
            <a:pPr lvl="1"/>
            <a:r>
              <a:rPr lang="en-US" dirty="0" smtClean="0"/>
              <a:t>I/O Blocks</a:t>
            </a:r>
            <a:endParaRPr lang="en-US" dirty="0"/>
          </a:p>
        </p:txBody>
      </p:sp>
    </p:spTree>
    <p:extLst>
      <p:ext uri="{BB962C8B-B14F-4D97-AF65-F5344CB8AC3E}">
        <p14:creationId xmlns:p14="http://schemas.microsoft.com/office/powerpoint/2010/main" val="4214880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Search for </a:t>
            </a:r>
            <a:r>
              <a:rPr lang="en-US" dirty="0" err="1" smtClean="0"/>
              <a:t>Pinpads</a:t>
            </a:r>
            <a:r>
              <a:rPr lang="en-US" dirty="0" smtClean="0"/>
              <a:t> or Cables</a:t>
            </a:r>
            <a:endParaRPr lang="en-US" dirty="0"/>
          </a:p>
        </p:txBody>
      </p:sp>
      <p:sp>
        <p:nvSpPr>
          <p:cNvPr id="3" name="Content Placeholder 2"/>
          <p:cNvSpPr>
            <a:spLocks noGrp="1"/>
          </p:cNvSpPr>
          <p:nvPr>
            <p:ph idx="1"/>
          </p:nvPr>
        </p:nvSpPr>
        <p:spPr/>
        <p:txBody>
          <a:bodyPr/>
          <a:lstStyle/>
          <a:p>
            <a:r>
              <a:rPr lang="en-US" dirty="0" smtClean="0"/>
              <a:t>Lots of “knock offs”</a:t>
            </a:r>
          </a:p>
          <a:p>
            <a:r>
              <a:rPr lang="en-US" dirty="0" smtClean="0"/>
              <a:t>Lots are contact-only</a:t>
            </a:r>
          </a:p>
          <a:p>
            <a:r>
              <a:rPr lang="en-US" dirty="0" smtClean="0"/>
              <a:t>Prices are misleading</a:t>
            </a:r>
          </a:p>
          <a:p>
            <a:r>
              <a:rPr lang="en-US" dirty="0" smtClean="0"/>
              <a:t>Most Internet deals require getting a merchant account from the seller.</a:t>
            </a:r>
            <a:endParaRPr lang="en-US" dirty="0"/>
          </a:p>
        </p:txBody>
      </p:sp>
    </p:spTree>
    <p:extLst>
      <p:ext uri="{BB962C8B-B14F-4D97-AF65-F5344CB8AC3E}">
        <p14:creationId xmlns:p14="http://schemas.microsoft.com/office/powerpoint/2010/main" val="280487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VeriFone VX Cables to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USB: 	CBL282-038-01-A </a:t>
            </a:r>
          </a:p>
          <a:p>
            <a:pPr marL="0" indent="0">
              <a:buNone/>
            </a:pPr>
            <a:r>
              <a:rPr lang="en-US" dirty="0" smtClean="0"/>
              <a:t>		Last </a:t>
            </a:r>
            <a:r>
              <a:rPr lang="en-US" dirty="0"/>
              <a:t>digit 01, 02, or 03  </a:t>
            </a:r>
          </a:p>
          <a:p>
            <a:pPr marL="0" indent="0">
              <a:buNone/>
            </a:pPr>
            <a:r>
              <a:rPr lang="en-US" dirty="0" smtClean="0"/>
              <a:t>		(</a:t>
            </a:r>
            <a:r>
              <a:rPr lang="en-US" dirty="0"/>
              <a:t>1=1m long, 2=3m long, 3=1.8m long)</a:t>
            </a:r>
          </a:p>
          <a:p>
            <a:pPr marL="0" indent="0">
              <a:buNone/>
            </a:pPr>
            <a:r>
              <a:rPr lang="en-US" dirty="0"/>
              <a:t> </a:t>
            </a:r>
          </a:p>
          <a:p>
            <a:r>
              <a:rPr lang="en-US" dirty="0"/>
              <a:t>Ethernet:  CBL-282-006-01</a:t>
            </a:r>
          </a:p>
          <a:p>
            <a:pPr marL="0" indent="0">
              <a:buNone/>
            </a:pPr>
            <a:r>
              <a:rPr lang="en-US" dirty="0"/>
              <a:t>	    	 PWR-282-001-01</a:t>
            </a:r>
          </a:p>
          <a:p>
            <a:pPr marL="0" indent="0">
              <a:buNone/>
            </a:pPr>
            <a:r>
              <a:rPr lang="en-US" dirty="0"/>
              <a:t> </a:t>
            </a:r>
          </a:p>
          <a:p>
            <a:endParaRPr lang="en-US" dirty="0"/>
          </a:p>
          <a:p>
            <a:r>
              <a:rPr lang="en-US" dirty="0"/>
              <a:t>BLOCK with USB: 	</a:t>
            </a:r>
            <a:r>
              <a:rPr lang="en-US" dirty="0" smtClean="0"/>
              <a:t>CBL-282-044-01</a:t>
            </a:r>
          </a:p>
          <a:p>
            <a:pPr marL="0" indent="0">
              <a:buNone/>
            </a:pPr>
            <a:r>
              <a:rPr lang="en-US" dirty="0" smtClean="0"/>
              <a:t>		PWR-282-001-01</a:t>
            </a:r>
            <a:endParaRPr lang="en-US" dirty="0"/>
          </a:p>
          <a:p>
            <a:endParaRPr lang="en-US" dirty="0"/>
          </a:p>
        </p:txBody>
      </p:sp>
    </p:spTree>
    <p:extLst>
      <p:ext uri="{BB962C8B-B14F-4D97-AF65-F5344CB8AC3E}">
        <p14:creationId xmlns:p14="http://schemas.microsoft.com/office/powerpoint/2010/main" val="421086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VeriFone VX Cables – Contact/Contactless	</a:t>
            </a:r>
            <a:endParaRPr lang="en-US" dirty="0"/>
          </a:p>
        </p:txBody>
      </p:sp>
      <p:sp>
        <p:nvSpPr>
          <p:cNvPr id="3" name="Content Placeholder 2"/>
          <p:cNvSpPr>
            <a:spLocks noGrp="1"/>
          </p:cNvSpPr>
          <p:nvPr>
            <p:ph idx="1"/>
          </p:nvPr>
        </p:nvSpPr>
        <p:spPr/>
        <p:txBody>
          <a:bodyPr/>
          <a:lstStyle/>
          <a:p>
            <a:r>
              <a:rPr lang="en-US" dirty="0" smtClean="0"/>
              <a:t>The “head” of the cable can have 1 set of pins or 2 sets of pins.  You need BOTH sets to do CONTACTLESS.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70" y="2906317"/>
            <a:ext cx="3745674" cy="31791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36" y="2537289"/>
            <a:ext cx="4096368" cy="4096368"/>
          </a:xfrm>
          <a:prstGeom prst="rect">
            <a:avLst/>
          </a:prstGeom>
        </p:spPr>
      </p:pic>
      <p:sp>
        <p:nvSpPr>
          <p:cNvPr id="6" name="TextBox 5"/>
          <p:cNvSpPr txBox="1"/>
          <p:nvPr/>
        </p:nvSpPr>
        <p:spPr>
          <a:xfrm>
            <a:off x="2339439" y="6311900"/>
            <a:ext cx="1632819" cy="369332"/>
          </a:xfrm>
          <a:prstGeom prst="rect">
            <a:avLst/>
          </a:prstGeom>
          <a:noFill/>
        </p:spPr>
        <p:txBody>
          <a:bodyPr wrap="none" rtlCol="0">
            <a:spAutoFit/>
          </a:bodyPr>
          <a:lstStyle/>
          <a:p>
            <a:r>
              <a:rPr lang="en-US" dirty="0" smtClean="0"/>
              <a:t>CONTACT-ONLY</a:t>
            </a:r>
            <a:endParaRPr lang="en-US" dirty="0"/>
          </a:p>
        </p:txBody>
      </p:sp>
      <p:sp>
        <p:nvSpPr>
          <p:cNvPr id="7" name="TextBox 6"/>
          <p:cNvSpPr txBox="1"/>
          <p:nvPr/>
        </p:nvSpPr>
        <p:spPr>
          <a:xfrm>
            <a:off x="7895113" y="6264325"/>
            <a:ext cx="2904834" cy="369332"/>
          </a:xfrm>
          <a:prstGeom prst="rect">
            <a:avLst/>
          </a:prstGeom>
          <a:noFill/>
        </p:spPr>
        <p:txBody>
          <a:bodyPr wrap="none" rtlCol="0">
            <a:spAutoFit/>
          </a:bodyPr>
          <a:lstStyle/>
          <a:p>
            <a:r>
              <a:rPr lang="en-US" dirty="0" smtClean="0"/>
              <a:t>CONTACT AND CONTACTLESS</a:t>
            </a:r>
            <a:endParaRPr lang="en-US" dirty="0"/>
          </a:p>
        </p:txBody>
      </p:sp>
    </p:spTree>
    <p:extLst>
      <p:ext uri="{BB962C8B-B14F-4D97-AF65-F5344CB8AC3E}">
        <p14:creationId xmlns:p14="http://schemas.microsoft.com/office/powerpoint/2010/main" val="1863431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VeriFone MX Cables to use	</a:t>
            </a:r>
            <a:endParaRPr lang="en-US" dirty="0"/>
          </a:p>
        </p:txBody>
      </p:sp>
      <p:sp>
        <p:nvSpPr>
          <p:cNvPr id="3" name="Content Placeholder 2"/>
          <p:cNvSpPr>
            <a:spLocks noGrp="1"/>
          </p:cNvSpPr>
          <p:nvPr>
            <p:ph idx="1"/>
          </p:nvPr>
        </p:nvSpPr>
        <p:spPr/>
        <p:txBody>
          <a:bodyPr>
            <a:normAutofit lnSpcReduction="10000"/>
          </a:bodyPr>
          <a:lstStyle/>
          <a:p>
            <a:r>
              <a:rPr lang="en-US" dirty="0" smtClean="0"/>
              <a:t>VeriFone says the built-in ports will cause you grief.</a:t>
            </a:r>
          </a:p>
          <a:p>
            <a:pPr marL="0" indent="0">
              <a:buNone/>
            </a:pPr>
            <a:endParaRPr lang="en-US" dirty="0" smtClean="0"/>
          </a:p>
          <a:p>
            <a:r>
              <a:rPr lang="en-US" dirty="0" smtClean="0"/>
              <a:t>I/O </a:t>
            </a:r>
            <a:r>
              <a:rPr lang="en-US" dirty="0"/>
              <a:t>Module </a:t>
            </a:r>
            <a:r>
              <a:rPr lang="en-US" dirty="0" smtClean="0"/>
              <a:t>–  You need one for the cables</a:t>
            </a:r>
          </a:p>
          <a:p>
            <a:pPr lvl="2"/>
            <a:r>
              <a:rPr lang="en-US" dirty="0"/>
              <a:t>P132-602-00-R   (Red, with extra ports)</a:t>
            </a:r>
          </a:p>
          <a:p>
            <a:pPr lvl="2"/>
            <a:r>
              <a:rPr lang="en-US" dirty="0"/>
              <a:t>P132-601-00-R 	(No extra ports</a:t>
            </a:r>
            <a:r>
              <a:rPr lang="en-US" dirty="0" smtClean="0"/>
              <a:t>)</a:t>
            </a:r>
          </a:p>
          <a:p>
            <a:pPr marL="914400" lvl="2" indent="0">
              <a:buNone/>
            </a:pPr>
            <a:endParaRPr lang="en-US" dirty="0"/>
          </a:p>
          <a:p>
            <a:r>
              <a:rPr lang="en-US" dirty="0" smtClean="0"/>
              <a:t>Cables are color-coded and fit into I/O module</a:t>
            </a:r>
          </a:p>
          <a:p>
            <a:pPr lvl="1"/>
            <a:r>
              <a:rPr lang="en-US" dirty="0" smtClean="0"/>
              <a:t>USB Cable:       23741-02-R (BLUE)</a:t>
            </a:r>
            <a:endParaRPr lang="en-US" dirty="0"/>
          </a:p>
          <a:p>
            <a:pPr lvl="1"/>
            <a:r>
              <a:rPr lang="en-US" dirty="0" smtClean="0"/>
              <a:t>TCP/IP </a:t>
            </a:r>
            <a:r>
              <a:rPr lang="en-US" dirty="0"/>
              <a:t>CABLE:  24173-02 (PURPLE</a:t>
            </a:r>
            <a:r>
              <a:rPr lang="en-US" dirty="0" smtClean="0"/>
              <a:t>).  This IS AN EXPENSIVE CABLE!</a:t>
            </a:r>
          </a:p>
          <a:p>
            <a:pPr marL="457200" lvl="1" indent="0">
              <a:buNone/>
            </a:pPr>
            <a:endParaRPr lang="en-US" dirty="0"/>
          </a:p>
          <a:p>
            <a:r>
              <a:rPr lang="en-US" dirty="0" smtClean="0"/>
              <a:t>Power Supply: PWR132-003-01-A </a:t>
            </a:r>
            <a:r>
              <a:rPr lang="en-US" dirty="0"/>
              <a:t>(FOR A CABLE!)</a:t>
            </a:r>
          </a:p>
          <a:p>
            <a:endParaRPr lang="en-US" dirty="0" smtClean="0"/>
          </a:p>
          <a:p>
            <a:pPr marL="914400" lvl="2" indent="0">
              <a:buNone/>
            </a:pPr>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1831139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Ingenico Cables</a:t>
            </a:r>
            <a:endParaRPr lang="en-US" dirty="0"/>
          </a:p>
        </p:txBody>
      </p:sp>
      <p:sp>
        <p:nvSpPr>
          <p:cNvPr id="3" name="Content Placeholder 2"/>
          <p:cNvSpPr>
            <a:spLocks noGrp="1"/>
          </p:cNvSpPr>
          <p:nvPr>
            <p:ph idx="1"/>
          </p:nvPr>
        </p:nvSpPr>
        <p:spPr/>
        <p:txBody>
          <a:bodyPr/>
          <a:lstStyle/>
          <a:p>
            <a:r>
              <a:rPr lang="en-US" dirty="0" smtClean="0"/>
              <a:t>Same cables for IPP or ISC devices</a:t>
            </a:r>
          </a:p>
          <a:p>
            <a:r>
              <a:rPr lang="en-US" dirty="0" smtClean="0"/>
              <a:t>Same connection for USB, Serial or TCP/IP</a:t>
            </a:r>
          </a:p>
          <a:p>
            <a:r>
              <a:rPr lang="en-US" dirty="0" smtClean="0"/>
              <a:t>Power supply needed on ALL cables</a:t>
            </a:r>
            <a:endParaRPr lang="en-US" dirty="0"/>
          </a:p>
        </p:txBody>
      </p:sp>
    </p:spTree>
    <p:extLst>
      <p:ext uri="{BB962C8B-B14F-4D97-AF65-F5344CB8AC3E}">
        <p14:creationId xmlns:p14="http://schemas.microsoft.com/office/powerpoint/2010/main" val="200142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Ingenico connectors are the same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3986012" cy="26556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330" y="1353777"/>
            <a:ext cx="3329504" cy="33295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603" y="3513111"/>
            <a:ext cx="4343152" cy="2893625"/>
          </a:xfrm>
          <a:prstGeom prst="rect">
            <a:avLst/>
          </a:prstGeom>
        </p:spPr>
      </p:pic>
    </p:spTree>
    <p:extLst>
      <p:ext uri="{BB962C8B-B14F-4D97-AF65-F5344CB8AC3E}">
        <p14:creationId xmlns:p14="http://schemas.microsoft.com/office/powerpoint/2010/main" val="353234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 Partially Integrated</a:t>
            </a:r>
            <a:endParaRPr lang="en-US" dirty="0"/>
          </a:p>
        </p:txBody>
      </p:sp>
      <p:pic>
        <p:nvPicPr>
          <p:cNvPr id="4" name="Picture 3"/>
          <p:cNvPicPr>
            <a:picLocks noChangeAspect="1"/>
          </p:cNvPicPr>
          <p:nvPr/>
        </p:nvPicPr>
        <p:blipFill>
          <a:blip r:embed="rId2"/>
          <a:stretch>
            <a:fillRect/>
          </a:stretch>
        </p:blipFill>
        <p:spPr>
          <a:xfrm>
            <a:off x="838200" y="1690688"/>
            <a:ext cx="5019675" cy="4276725"/>
          </a:xfrm>
          <a:prstGeom prst="rect">
            <a:avLst/>
          </a:prstGeom>
        </p:spPr>
      </p:pic>
      <p:sp>
        <p:nvSpPr>
          <p:cNvPr id="5" name="TextBox 4"/>
          <p:cNvSpPr txBox="1"/>
          <p:nvPr/>
        </p:nvSpPr>
        <p:spPr>
          <a:xfrm>
            <a:off x="7050741" y="1690688"/>
            <a:ext cx="3514164"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POS software touches EMV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POS software touches Cardholder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Feature-functionality controlled by POS software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Out of scope for EMV</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May be in our out of scope for PCI</a:t>
            </a:r>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878687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signing	</a:t>
            </a:r>
            <a:endParaRPr lang="en-US" dirty="0"/>
          </a:p>
        </p:txBody>
      </p:sp>
      <p:sp>
        <p:nvSpPr>
          <p:cNvPr id="3" name="Content Placeholder 2"/>
          <p:cNvSpPr>
            <a:spLocks noGrp="1"/>
          </p:cNvSpPr>
          <p:nvPr>
            <p:ph idx="1"/>
          </p:nvPr>
        </p:nvSpPr>
        <p:spPr/>
        <p:txBody>
          <a:bodyPr/>
          <a:lstStyle/>
          <a:p>
            <a:r>
              <a:rPr lang="en-US" dirty="0" smtClean="0"/>
              <a:t>Whoever downloads the first “signed” package into a VeriFone “owns” the device in VeriFone’s eyes.  If you buy one </a:t>
            </a:r>
            <a:r>
              <a:rPr lang="en-US" dirty="0" err="1" smtClean="0"/>
              <a:t>one</a:t>
            </a:r>
            <a:r>
              <a:rPr lang="en-US" dirty="0" smtClean="0"/>
              <a:t> EBAY, you may NOT be able to configure and use it!</a:t>
            </a:r>
          </a:p>
          <a:p>
            <a:r>
              <a:rPr lang="en-US" dirty="0" smtClean="0"/>
              <a:t>Code is signed by VeriFone.  Slim CD has it’s own signing keys at VeriFone.  VeriFone also uses their own DEV signing key.\</a:t>
            </a:r>
          </a:p>
          <a:p>
            <a:r>
              <a:rPr lang="en-US" dirty="0" smtClean="0"/>
              <a:t>Removing an old signature requires either sending back to VeriFone or getting a special file from them per serial number.  This will WIPE EVERYTHING, including PIN DEBIT keys.</a:t>
            </a:r>
          </a:p>
          <a:p>
            <a:r>
              <a:rPr lang="en-US" dirty="0" smtClean="0"/>
              <a:t>Ingenico signs their products, but differently.  It can be updated afterwards.  </a:t>
            </a:r>
            <a:endParaRPr lang="en-US" dirty="0"/>
          </a:p>
        </p:txBody>
      </p:sp>
    </p:spTree>
    <p:extLst>
      <p:ext uri="{BB962C8B-B14F-4D97-AF65-F5344CB8AC3E}">
        <p14:creationId xmlns:p14="http://schemas.microsoft.com/office/powerpoint/2010/main" val="379953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Key Management</a:t>
            </a:r>
            <a:endParaRPr lang="en-US" dirty="0"/>
          </a:p>
        </p:txBody>
      </p:sp>
      <p:sp>
        <p:nvSpPr>
          <p:cNvPr id="3" name="Content Placeholder 2"/>
          <p:cNvSpPr>
            <a:spLocks noGrp="1"/>
          </p:cNvSpPr>
          <p:nvPr>
            <p:ph idx="1"/>
          </p:nvPr>
        </p:nvSpPr>
        <p:spPr/>
        <p:txBody>
          <a:bodyPr/>
          <a:lstStyle/>
          <a:p>
            <a:r>
              <a:rPr lang="en-US" dirty="0" smtClean="0"/>
              <a:t>PIN DEBIT or MSR keys</a:t>
            </a:r>
          </a:p>
          <a:p>
            <a:pPr marL="0" indent="0">
              <a:buNone/>
            </a:pPr>
            <a:endParaRPr lang="en-US" dirty="0" smtClean="0"/>
          </a:p>
          <a:p>
            <a:r>
              <a:rPr lang="en-US" dirty="0" smtClean="0"/>
              <a:t>Done by downloading a “signed package” from VeriFone or Ingenico.  </a:t>
            </a:r>
          </a:p>
          <a:p>
            <a:endParaRPr lang="en-US" dirty="0"/>
          </a:p>
          <a:p>
            <a:pPr marL="0" indent="0">
              <a:buNone/>
            </a:pPr>
            <a:r>
              <a:rPr lang="en-US" dirty="0" smtClean="0"/>
              <a:t>This means THEY MUST HAVE the key.  </a:t>
            </a:r>
          </a:p>
          <a:p>
            <a:pPr marL="0" indent="0">
              <a:buNone/>
            </a:pPr>
            <a:endParaRPr lang="en-US" dirty="0"/>
          </a:p>
          <a:p>
            <a:pPr marL="0" indent="0">
              <a:buNone/>
            </a:pPr>
            <a:r>
              <a:rPr lang="en-US" dirty="0" smtClean="0"/>
              <a:t>They both have SLIM CD’s keys, but they MAY NOT have the PIN DEBIT keys for everyone.</a:t>
            </a:r>
          </a:p>
          <a:p>
            <a:endParaRPr lang="en-US" dirty="0"/>
          </a:p>
        </p:txBody>
      </p:sp>
    </p:spTree>
    <p:extLst>
      <p:ext uri="{BB962C8B-B14F-4D97-AF65-F5344CB8AC3E}">
        <p14:creationId xmlns:p14="http://schemas.microsoft.com/office/powerpoint/2010/main" val="2500633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Certificate of Authority Public Keys</a:t>
            </a:r>
          </a:p>
          <a:p>
            <a:r>
              <a:rPr lang="en-US" dirty="0" smtClean="0"/>
              <a:t>Issued by each “brand”</a:t>
            </a:r>
          </a:p>
          <a:p>
            <a:r>
              <a:rPr lang="en-US" dirty="0" smtClean="0"/>
              <a:t>There are “test” and “production” values.  You need the right one in the right situation.</a:t>
            </a:r>
          </a:p>
          <a:p>
            <a:r>
              <a:rPr lang="en-US" dirty="0" smtClean="0"/>
              <a:t>Downloaded anytime, and MUST be maintained as the card brands update the keys.</a:t>
            </a:r>
          </a:p>
          <a:p>
            <a:r>
              <a:rPr lang="en-US" dirty="0" smtClean="0"/>
              <a:t>Processors are starting to “deliver” keys when batches close</a:t>
            </a:r>
          </a:p>
          <a:p>
            <a:r>
              <a:rPr lang="en-US" dirty="0" smtClean="0"/>
              <a:t>Merchants have 6 months from the expiration of a key to get it off the device.</a:t>
            </a:r>
          </a:p>
          <a:p>
            <a:r>
              <a:rPr lang="en-US" dirty="0">
                <a:hlinkClick r:id="rId2"/>
              </a:rPr>
              <a:t>https://</a:t>
            </a:r>
            <a:r>
              <a:rPr lang="en-US" dirty="0" smtClean="0">
                <a:hlinkClick r:id="rId2"/>
              </a:rPr>
              <a:t>www.eftlab.co.uk/index.php/site-map/knowledge-base/243-ca-public-keys</a:t>
            </a:r>
            <a:endParaRPr lang="en-US" dirty="0" smtClean="0"/>
          </a:p>
          <a:p>
            <a:endParaRPr lang="en-US" dirty="0"/>
          </a:p>
          <a:p>
            <a:endParaRPr lang="en-US" dirty="0"/>
          </a:p>
        </p:txBody>
      </p:sp>
    </p:spTree>
    <p:extLst>
      <p:ext uri="{BB962C8B-B14F-4D97-AF65-F5344CB8AC3E}">
        <p14:creationId xmlns:p14="http://schemas.microsoft.com/office/powerpoint/2010/main" val="945768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Management</a:t>
            </a:r>
            <a:endParaRPr lang="en-US" dirty="0"/>
          </a:p>
        </p:txBody>
      </p:sp>
      <p:sp>
        <p:nvSpPr>
          <p:cNvPr id="3" name="Content Placeholder 2"/>
          <p:cNvSpPr>
            <a:spLocks noGrp="1"/>
          </p:cNvSpPr>
          <p:nvPr>
            <p:ph idx="1"/>
          </p:nvPr>
        </p:nvSpPr>
        <p:spPr/>
        <p:txBody>
          <a:bodyPr/>
          <a:lstStyle/>
          <a:p>
            <a:r>
              <a:rPr lang="en-US" dirty="0" smtClean="0"/>
              <a:t>Tracking devices by serial number (we now send Device Serial Number and other data PER TRANSACTION)</a:t>
            </a:r>
          </a:p>
          <a:p>
            <a:r>
              <a:rPr lang="en-US" dirty="0" smtClean="0"/>
              <a:t>Inventorying the software version of devices in the field.  All must be kept in sync with gateway updates.  NOT AN OPTION.</a:t>
            </a:r>
          </a:p>
          <a:p>
            <a:r>
              <a:rPr lang="en-US" dirty="0" smtClean="0"/>
              <a:t>Updating CAPK keys</a:t>
            </a:r>
          </a:p>
          <a:p>
            <a:r>
              <a:rPr lang="en-US" dirty="0" smtClean="0"/>
              <a:t>Pushing new patches as they are released </a:t>
            </a:r>
          </a:p>
          <a:p>
            <a:pPr lvl="1"/>
            <a:r>
              <a:rPr lang="en-US" dirty="0" smtClean="0"/>
              <a:t>And certified?  - 	Does the change require a </a:t>
            </a:r>
            <a:r>
              <a:rPr lang="en-US" dirty="0" err="1" smtClean="0"/>
              <a:t>recert</a:t>
            </a:r>
            <a:r>
              <a:rPr lang="en-US" dirty="0" smtClean="0"/>
              <a:t>?</a:t>
            </a:r>
          </a:p>
          <a:p>
            <a:pPr lvl="1"/>
            <a:r>
              <a:rPr lang="en-US" dirty="0" smtClean="0"/>
              <a:t>PCI?</a:t>
            </a:r>
          </a:p>
          <a:p>
            <a:pPr lvl="1"/>
            <a:r>
              <a:rPr lang="en-US" dirty="0" smtClean="0"/>
              <a:t>New firmware?</a:t>
            </a:r>
          </a:p>
          <a:p>
            <a:pPr lvl="1"/>
            <a:r>
              <a:rPr lang="en-US" dirty="0" smtClean="0"/>
              <a:t>New Kernel? (DOES require recertification)</a:t>
            </a:r>
            <a:endParaRPr lang="en-US" dirty="0"/>
          </a:p>
        </p:txBody>
      </p:sp>
    </p:spTree>
    <p:extLst>
      <p:ext uri="{BB962C8B-B14F-4D97-AF65-F5344CB8AC3E}">
        <p14:creationId xmlns:p14="http://schemas.microsoft.com/office/powerpoint/2010/main" val="410436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Management Options</a:t>
            </a:r>
            <a:endParaRPr lang="en-US" dirty="0"/>
          </a:p>
        </p:txBody>
      </p:sp>
      <p:sp>
        <p:nvSpPr>
          <p:cNvPr id="3" name="Content Placeholder 2"/>
          <p:cNvSpPr>
            <a:spLocks noGrp="1"/>
          </p:cNvSpPr>
          <p:nvPr>
            <p:ph idx="1"/>
          </p:nvPr>
        </p:nvSpPr>
        <p:spPr/>
        <p:txBody>
          <a:bodyPr/>
          <a:lstStyle/>
          <a:p>
            <a:r>
              <a:rPr lang="en-US" dirty="0" smtClean="0"/>
              <a:t>The device does NOT need to be connected to the internet.  The software that manages the device does.</a:t>
            </a:r>
          </a:p>
          <a:p>
            <a:r>
              <a:rPr lang="en-US" dirty="0" smtClean="0"/>
              <a:t>VeriFone and Ingenico offer these products</a:t>
            </a:r>
          </a:p>
          <a:p>
            <a:r>
              <a:rPr lang="en-US" dirty="0" smtClean="0"/>
              <a:t>ISOs and processors may or may not include you in their offering (they DO have this for terminals already, they just are not eager to use it for PINPADS…  Don’t know why, other than the effort to do it)</a:t>
            </a:r>
          </a:p>
          <a:p>
            <a:r>
              <a:rPr lang="en-US" dirty="0" smtClean="0"/>
              <a:t>SLIM CD will have a solution that works with it’s systems and coordinates with it’s payment gateway releases.</a:t>
            </a:r>
            <a:endParaRPr lang="en-US" dirty="0"/>
          </a:p>
        </p:txBody>
      </p:sp>
    </p:spTree>
    <p:extLst>
      <p:ext uri="{BB962C8B-B14F-4D97-AF65-F5344CB8AC3E}">
        <p14:creationId xmlns:p14="http://schemas.microsoft.com/office/powerpoint/2010/main" val="2874219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Devices - Costs in time and effort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Procuring proper devices</a:t>
            </a:r>
          </a:p>
          <a:p>
            <a:r>
              <a:rPr lang="en-US" dirty="0" smtClean="0"/>
              <a:t>Assembling the hardware</a:t>
            </a:r>
          </a:p>
          <a:p>
            <a:r>
              <a:rPr lang="en-US" dirty="0" smtClean="0"/>
              <a:t>Loading the firmware</a:t>
            </a:r>
          </a:p>
          <a:p>
            <a:r>
              <a:rPr lang="en-US" dirty="0" smtClean="0"/>
              <a:t>Inventory management and tracking</a:t>
            </a:r>
          </a:p>
          <a:p>
            <a:r>
              <a:rPr lang="en-US" dirty="0" smtClean="0"/>
              <a:t>Updating and maintenance</a:t>
            </a:r>
          </a:p>
          <a:p>
            <a:r>
              <a:rPr lang="en-US" dirty="0" smtClean="0"/>
              <a:t>Configuring for merchant-specific desires (credit, debit, </a:t>
            </a:r>
            <a:r>
              <a:rPr lang="en-US" dirty="0" err="1" smtClean="0"/>
              <a:t>etc</a:t>
            </a:r>
            <a:r>
              <a:rPr lang="en-US" dirty="0" smtClean="0"/>
              <a:t>)</a:t>
            </a:r>
          </a:p>
          <a:p>
            <a:r>
              <a:rPr lang="en-US" dirty="0" smtClean="0"/>
              <a:t>Understanding the data requested and the impact</a:t>
            </a:r>
          </a:p>
          <a:p>
            <a:pPr lvl="1"/>
            <a:r>
              <a:rPr lang="en-US" dirty="0" smtClean="0"/>
              <a:t>Floor Limits</a:t>
            </a:r>
          </a:p>
          <a:p>
            <a:pPr lvl="1"/>
            <a:r>
              <a:rPr lang="en-US" dirty="0" smtClean="0"/>
              <a:t>TAC values, Terminal Capabilities settings, VISATTQ, </a:t>
            </a:r>
            <a:r>
              <a:rPr lang="en-US" dirty="0" err="1" smtClean="0"/>
              <a:t>etc</a:t>
            </a:r>
            <a:endParaRPr lang="en-US" dirty="0" smtClean="0"/>
          </a:p>
          <a:p>
            <a:pPr lvl="1"/>
            <a:endParaRPr lang="en-US" dirty="0"/>
          </a:p>
          <a:p>
            <a:pPr marL="457200" lvl="1" indent="0">
              <a:buNone/>
            </a:pPr>
            <a:r>
              <a:rPr lang="en-US" dirty="0">
                <a:hlinkClick r:id="rId2"/>
              </a:rPr>
              <a:t>https://</a:t>
            </a:r>
            <a:r>
              <a:rPr lang="en-US" dirty="0" smtClean="0">
                <a:hlinkClick r:id="rId2"/>
              </a:rPr>
              <a:t>www.eftlab.com.au/index.php/site-map/our-articles/161-the-use-of-ctqs-and-ttqs-in-nfc-transactions</a:t>
            </a:r>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754540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Contactless	</a:t>
            </a:r>
            <a:endParaRPr lang="en-US" dirty="0"/>
          </a:p>
        </p:txBody>
      </p:sp>
      <p:sp>
        <p:nvSpPr>
          <p:cNvPr id="3" name="Content Placeholder 2"/>
          <p:cNvSpPr>
            <a:spLocks noGrp="1"/>
          </p:cNvSpPr>
          <p:nvPr>
            <p:ph idx="1"/>
          </p:nvPr>
        </p:nvSpPr>
        <p:spPr/>
        <p:txBody>
          <a:bodyPr/>
          <a:lstStyle/>
          <a:p>
            <a:r>
              <a:rPr lang="en-US" dirty="0" smtClean="0"/>
              <a:t>These are so similar, but are two different “worlds”.</a:t>
            </a:r>
          </a:p>
          <a:p>
            <a:r>
              <a:rPr lang="en-US" dirty="0" smtClean="0"/>
              <a:t>Ingenico has separate XML configuration files for each</a:t>
            </a:r>
          </a:p>
          <a:p>
            <a:r>
              <a:rPr lang="en-US" dirty="0" smtClean="0"/>
              <a:t>Data can fall back to CONTACT settings when doing contactless, but not the other way</a:t>
            </a:r>
          </a:p>
          <a:p>
            <a:r>
              <a:rPr lang="en-US" dirty="0" smtClean="0"/>
              <a:t>There are different “limits” and constraints</a:t>
            </a:r>
          </a:p>
          <a:p>
            <a:r>
              <a:rPr lang="en-US" dirty="0" smtClean="0"/>
              <a:t>There is a different “transaction flow” for contactless</a:t>
            </a:r>
          </a:p>
          <a:p>
            <a:r>
              <a:rPr lang="en-US" dirty="0" smtClean="0"/>
              <a:t>Effects cabling, software configuration, and terminal options.</a:t>
            </a:r>
            <a:endParaRPr lang="en-US" dirty="0"/>
          </a:p>
        </p:txBody>
      </p:sp>
    </p:spTree>
    <p:extLst>
      <p:ext uri="{BB962C8B-B14F-4D97-AF65-F5344CB8AC3E}">
        <p14:creationId xmlns:p14="http://schemas.microsoft.com/office/powerpoint/2010/main" val="2199271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a:t>
            </a:r>
            <a:endParaRPr lang="en-US" dirty="0"/>
          </a:p>
        </p:txBody>
      </p:sp>
      <p:sp>
        <p:nvSpPr>
          <p:cNvPr id="3" name="Content Placeholder 2"/>
          <p:cNvSpPr>
            <a:spLocks noGrp="1"/>
          </p:cNvSpPr>
          <p:nvPr>
            <p:ph idx="1"/>
          </p:nvPr>
        </p:nvSpPr>
        <p:spPr>
          <a:xfrm>
            <a:off x="838200" y="1833863"/>
            <a:ext cx="10515600" cy="4351338"/>
          </a:xfrm>
        </p:spPr>
        <p:txBody>
          <a:bodyPr>
            <a:normAutofit fontScale="92500" lnSpcReduction="20000"/>
          </a:bodyPr>
          <a:lstStyle/>
          <a:p>
            <a:r>
              <a:rPr lang="en-US" dirty="0" smtClean="0"/>
              <a:t>We are working with 3 processors to start:</a:t>
            </a:r>
          </a:p>
          <a:p>
            <a:pPr lvl="1"/>
            <a:r>
              <a:rPr lang="en-US" dirty="0" smtClean="0"/>
              <a:t>Vantiv - Have </a:t>
            </a:r>
            <a:r>
              <a:rPr lang="en-US" dirty="0"/>
              <a:t>finished message </a:t>
            </a:r>
            <a:r>
              <a:rPr lang="en-US" dirty="0" smtClean="0"/>
              <a:t>testing.  They made changes since we last ran, so they asked us to re-run some contactless tests (should be done next week)</a:t>
            </a:r>
          </a:p>
          <a:p>
            <a:pPr lvl="1"/>
            <a:r>
              <a:rPr lang="en-US" dirty="0" smtClean="0"/>
              <a:t>TSYS has an issue with their own DEBIT keys and are issuing new </a:t>
            </a:r>
            <a:r>
              <a:rPr lang="en-US" dirty="0"/>
              <a:t>test </a:t>
            </a:r>
            <a:r>
              <a:rPr lang="en-US" dirty="0" smtClean="0"/>
              <a:t>key.  Once available, we will finish the last 6 messaging transactions </a:t>
            </a:r>
            <a:r>
              <a:rPr lang="en-US" dirty="0"/>
              <a:t>with </a:t>
            </a:r>
            <a:r>
              <a:rPr lang="en-US" dirty="0" smtClean="0"/>
              <a:t>them</a:t>
            </a:r>
          </a:p>
          <a:p>
            <a:pPr lvl="1"/>
            <a:r>
              <a:rPr lang="en-US" dirty="0" smtClean="0"/>
              <a:t>First Data North – Recoding for Restaurant &amp; Hotel in progress so we can support EMV on NORTH (we previously only did Retail on North, because that’s all that needed PIN DEBIT before EMV changed everything)</a:t>
            </a:r>
            <a:endParaRPr lang="en-US" dirty="0"/>
          </a:p>
          <a:p>
            <a:endParaRPr lang="en-US" dirty="0"/>
          </a:p>
          <a:p>
            <a:r>
              <a:rPr lang="en-US" dirty="0" smtClean="0"/>
              <a:t>Other processors will be done next year</a:t>
            </a:r>
          </a:p>
          <a:p>
            <a:pPr lvl="1"/>
            <a:r>
              <a:rPr lang="en-US" dirty="0" smtClean="0"/>
              <a:t>Global</a:t>
            </a:r>
          </a:p>
          <a:p>
            <a:pPr lvl="1"/>
            <a:r>
              <a:rPr lang="en-US" dirty="0" err="1" smtClean="0"/>
              <a:t>Elavon</a:t>
            </a:r>
            <a:endParaRPr lang="en-US" dirty="0" smtClean="0"/>
          </a:p>
          <a:p>
            <a:pPr lvl="1"/>
            <a:r>
              <a:rPr lang="en-US" dirty="0" smtClean="0"/>
              <a:t>Chase/</a:t>
            </a:r>
            <a:r>
              <a:rPr lang="en-US" dirty="0" err="1" smtClean="0"/>
              <a:t>Paymentech</a:t>
            </a:r>
            <a:endParaRPr lang="en-US" dirty="0" smtClean="0"/>
          </a:p>
          <a:p>
            <a:pPr lvl="1"/>
            <a:r>
              <a:rPr lang="en-US" dirty="0" smtClean="0"/>
              <a:t>RBS </a:t>
            </a:r>
            <a:r>
              <a:rPr lang="en-US" dirty="0" err="1" smtClean="0"/>
              <a:t>WorldPay</a:t>
            </a:r>
            <a:endParaRPr lang="en-US" dirty="0" smtClean="0"/>
          </a:p>
          <a:p>
            <a:endParaRPr lang="en-US" dirty="0"/>
          </a:p>
        </p:txBody>
      </p:sp>
    </p:spTree>
    <p:extLst>
      <p:ext uri="{BB962C8B-B14F-4D97-AF65-F5344CB8AC3E}">
        <p14:creationId xmlns:p14="http://schemas.microsoft.com/office/powerpoint/2010/main" val="2147319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Management &amp; Configuration</a:t>
            </a:r>
            <a:endParaRPr lang="en-US" dirty="0"/>
          </a:p>
        </p:txBody>
      </p:sp>
      <p:pic>
        <p:nvPicPr>
          <p:cNvPr id="4" name="Content Placeholder 3"/>
          <p:cNvPicPr>
            <a:picLocks noGrp="1" noChangeAspect="1"/>
          </p:cNvPicPr>
          <p:nvPr>
            <p:ph idx="1"/>
          </p:nvPr>
        </p:nvPicPr>
        <p:blipFill>
          <a:blip r:embed="rId2"/>
          <a:stretch>
            <a:fillRect/>
          </a:stretch>
        </p:blipFill>
        <p:spPr>
          <a:xfrm>
            <a:off x="4710040" y="1528742"/>
            <a:ext cx="4695721" cy="4351338"/>
          </a:xfrm>
          <a:prstGeom prst="rect">
            <a:avLst/>
          </a:prstGeom>
        </p:spPr>
      </p:pic>
      <p:sp>
        <p:nvSpPr>
          <p:cNvPr id="5" name="TextBox 4"/>
          <p:cNvSpPr txBox="1"/>
          <p:nvPr/>
        </p:nvSpPr>
        <p:spPr>
          <a:xfrm>
            <a:off x="838198" y="1817450"/>
            <a:ext cx="3745675" cy="1200329"/>
          </a:xfrm>
          <a:prstGeom prst="rect">
            <a:avLst/>
          </a:prstGeom>
          <a:noFill/>
        </p:spPr>
        <p:txBody>
          <a:bodyPr wrap="square" rtlCol="0">
            <a:spAutoFit/>
          </a:bodyPr>
          <a:lstStyle/>
          <a:p>
            <a:r>
              <a:rPr lang="en-US" dirty="0" smtClean="0"/>
              <a:t>Database Designed</a:t>
            </a:r>
          </a:p>
          <a:p>
            <a:pPr marL="285750" indent="-285750">
              <a:buFont typeface="Arial" panose="020B0604020202020204" pitchFamily="34" charset="0"/>
              <a:buChar char="•"/>
            </a:pPr>
            <a:r>
              <a:rPr lang="en-US" dirty="0" smtClean="0"/>
              <a:t>Local Version </a:t>
            </a:r>
          </a:p>
          <a:p>
            <a:pPr marL="285750" indent="-285750">
              <a:buFont typeface="Arial" panose="020B0604020202020204" pitchFamily="34" charset="0"/>
              <a:buChar char="•"/>
            </a:pPr>
            <a:r>
              <a:rPr lang="en-US" dirty="0" smtClean="0"/>
              <a:t>Microsoft Azure “Cloud” version</a:t>
            </a:r>
          </a:p>
          <a:p>
            <a:endParaRPr lang="en-US" dirty="0"/>
          </a:p>
        </p:txBody>
      </p:sp>
      <p:sp>
        <p:nvSpPr>
          <p:cNvPr id="6" name="TextBox 5"/>
          <p:cNvSpPr txBox="1"/>
          <p:nvPr/>
        </p:nvSpPr>
        <p:spPr>
          <a:xfrm>
            <a:off x="838197" y="3017779"/>
            <a:ext cx="3745675" cy="1200329"/>
          </a:xfrm>
          <a:prstGeom prst="rect">
            <a:avLst/>
          </a:prstGeom>
          <a:noFill/>
        </p:spPr>
        <p:txBody>
          <a:bodyPr wrap="square" rtlCol="0">
            <a:spAutoFit/>
          </a:bodyPr>
          <a:lstStyle/>
          <a:p>
            <a:r>
              <a:rPr lang="en-US" dirty="0" smtClean="0"/>
              <a:t>Internal Maintenance Tools</a:t>
            </a:r>
          </a:p>
          <a:p>
            <a:pPr marL="285750" indent="-285750">
              <a:buFont typeface="Arial" panose="020B0604020202020204" pitchFamily="34" charset="0"/>
              <a:buChar char="•"/>
            </a:pPr>
            <a:r>
              <a:rPr lang="en-US" dirty="0" smtClean="0"/>
              <a:t>MS-Access</a:t>
            </a:r>
          </a:p>
          <a:p>
            <a:pPr marL="285750" indent="-285750">
              <a:buFont typeface="Arial" panose="020B0604020202020204" pitchFamily="34" charset="0"/>
              <a:buChar char="•"/>
            </a:pPr>
            <a:r>
              <a:rPr lang="en-US" dirty="0" smtClean="0"/>
              <a:t>Web</a:t>
            </a:r>
          </a:p>
          <a:p>
            <a:endParaRPr lang="en-US" dirty="0"/>
          </a:p>
        </p:txBody>
      </p:sp>
      <p:sp>
        <p:nvSpPr>
          <p:cNvPr id="7" name="TextBox 6"/>
          <p:cNvSpPr txBox="1"/>
          <p:nvPr/>
        </p:nvSpPr>
        <p:spPr>
          <a:xfrm>
            <a:off x="739489" y="4344870"/>
            <a:ext cx="3745675" cy="1477328"/>
          </a:xfrm>
          <a:prstGeom prst="rect">
            <a:avLst/>
          </a:prstGeom>
          <a:noFill/>
        </p:spPr>
        <p:txBody>
          <a:bodyPr wrap="square" rtlCol="0">
            <a:spAutoFit/>
          </a:bodyPr>
          <a:lstStyle/>
          <a:p>
            <a:r>
              <a:rPr lang="en-US" dirty="0" smtClean="0"/>
              <a:t>Device-Specific Data</a:t>
            </a:r>
          </a:p>
          <a:p>
            <a:pPr marL="285750" indent="-285750">
              <a:buFont typeface="Arial" panose="020B0604020202020204" pitchFamily="34" charset="0"/>
              <a:buChar char="•"/>
            </a:pPr>
            <a:r>
              <a:rPr lang="en-US" dirty="0" err="1" smtClean="0"/>
              <a:t>Verifone</a:t>
            </a:r>
            <a:r>
              <a:rPr lang="en-US" dirty="0" smtClean="0"/>
              <a:t> 75% complete</a:t>
            </a:r>
          </a:p>
          <a:p>
            <a:pPr marL="285750" indent="-285750">
              <a:buFont typeface="Arial" panose="020B0604020202020204" pitchFamily="34" charset="0"/>
              <a:buChar char="•"/>
            </a:pPr>
            <a:r>
              <a:rPr lang="en-US" dirty="0" smtClean="0"/>
              <a:t>Ingenico ready for data entry</a:t>
            </a:r>
          </a:p>
          <a:p>
            <a:pPr marL="285750" indent="-285750">
              <a:buFont typeface="Arial" panose="020B0604020202020204" pitchFamily="34" charset="0"/>
              <a:buChar char="•"/>
            </a:pPr>
            <a:r>
              <a:rPr lang="en-US" dirty="0" smtClean="0"/>
              <a:t>IDTECH (Mobile/</a:t>
            </a:r>
            <a:r>
              <a:rPr lang="en-US" dirty="0" err="1" smtClean="0"/>
              <a:t>BTPay</a:t>
            </a:r>
            <a:r>
              <a:rPr lang="en-US" dirty="0" smtClean="0"/>
              <a:t>) starting</a:t>
            </a:r>
          </a:p>
          <a:p>
            <a:endParaRPr lang="en-US" dirty="0"/>
          </a:p>
        </p:txBody>
      </p:sp>
    </p:spTree>
    <p:extLst>
      <p:ext uri="{BB962C8B-B14F-4D97-AF65-F5344CB8AC3E}">
        <p14:creationId xmlns:p14="http://schemas.microsoft.com/office/powerpoint/2010/main" val="3328091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tool for data entry</a:t>
            </a:r>
            <a:endParaRPr lang="en-US" dirty="0"/>
          </a:p>
        </p:txBody>
      </p:sp>
      <p:pic>
        <p:nvPicPr>
          <p:cNvPr id="4" name="Picture 3"/>
          <p:cNvPicPr>
            <a:picLocks noChangeAspect="1"/>
          </p:cNvPicPr>
          <p:nvPr/>
        </p:nvPicPr>
        <p:blipFill>
          <a:blip r:embed="rId2"/>
          <a:stretch>
            <a:fillRect/>
          </a:stretch>
        </p:blipFill>
        <p:spPr>
          <a:xfrm>
            <a:off x="4381995" y="1507803"/>
            <a:ext cx="6373029" cy="5350197"/>
          </a:xfrm>
          <a:prstGeom prst="rect">
            <a:avLst/>
          </a:prstGeom>
        </p:spPr>
      </p:pic>
      <p:sp>
        <p:nvSpPr>
          <p:cNvPr id="5" name="TextBox 4"/>
          <p:cNvSpPr txBox="1"/>
          <p:nvPr/>
        </p:nvSpPr>
        <p:spPr>
          <a:xfrm>
            <a:off x="856941" y="1460746"/>
            <a:ext cx="2926278" cy="1477328"/>
          </a:xfrm>
          <a:prstGeom prst="rect">
            <a:avLst/>
          </a:prstGeom>
          <a:noFill/>
        </p:spPr>
        <p:txBody>
          <a:bodyPr wrap="square" rtlCol="0">
            <a:spAutoFit/>
          </a:bodyPr>
          <a:lstStyle/>
          <a:p>
            <a:r>
              <a:rPr lang="en-US" dirty="0" smtClean="0"/>
              <a:t>Hierarchical Data </a:t>
            </a:r>
          </a:p>
          <a:p>
            <a:pPr marL="285750" indent="-285750">
              <a:buFont typeface="Arial" panose="020B0604020202020204" pitchFamily="34" charset="0"/>
              <a:buChar char="•"/>
            </a:pPr>
            <a:r>
              <a:rPr lang="en-US" dirty="0" smtClean="0"/>
              <a:t>Schema - Card Brand</a:t>
            </a:r>
          </a:p>
          <a:p>
            <a:pPr marL="285750" indent="-285750">
              <a:buFont typeface="Arial" panose="020B0604020202020204" pitchFamily="34" charset="0"/>
              <a:buChar char="•"/>
            </a:pPr>
            <a:r>
              <a:rPr lang="en-US" dirty="0" smtClean="0"/>
              <a:t>RID Data – Card Plan</a:t>
            </a:r>
          </a:p>
          <a:p>
            <a:pPr marL="285750" indent="-285750">
              <a:buFont typeface="Arial" panose="020B0604020202020204" pitchFamily="34" charset="0"/>
              <a:buChar char="•"/>
            </a:pPr>
            <a:r>
              <a:rPr lang="en-US" dirty="0" smtClean="0"/>
              <a:t>AID Data – Card Specifics</a:t>
            </a:r>
          </a:p>
          <a:p>
            <a:pPr marL="285750" indent="-285750">
              <a:buFont typeface="Arial" panose="020B0604020202020204" pitchFamily="34" charset="0"/>
              <a:buChar char="•"/>
            </a:pPr>
            <a:r>
              <a:rPr lang="en-US" dirty="0" smtClean="0"/>
              <a:t>CAPK – Public Keys</a:t>
            </a:r>
          </a:p>
        </p:txBody>
      </p:sp>
      <p:sp>
        <p:nvSpPr>
          <p:cNvPr id="6" name="TextBox 5"/>
          <p:cNvSpPr txBox="1"/>
          <p:nvPr/>
        </p:nvSpPr>
        <p:spPr>
          <a:xfrm>
            <a:off x="812872" y="4276810"/>
            <a:ext cx="3569122" cy="1200329"/>
          </a:xfrm>
          <a:prstGeom prst="rect">
            <a:avLst/>
          </a:prstGeom>
          <a:noFill/>
        </p:spPr>
        <p:txBody>
          <a:bodyPr wrap="square" rtlCol="0">
            <a:spAutoFit/>
          </a:bodyPr>
          <a:lstStyle/>
          <a:p>
            <a:r>
              <a:rPr lang="en-US" dirty="0" smtClean="0"/>
              <a:t>Terminal Data</a:t>
            </a:r>
          </a:p>
          <a:p>
            <a:pPr marL="285750" indent="-285750">
              <a:buFont typeface="Arial" panose="020B0604020202020204" pitchFamily="34" charset="0"/>
              <a:buChar char="•"/>
            </a:pPr>
            <a:r>
              <a:rPr lang="en-US" dirty="0" smtClean="0"/>
              <a:t>Caps – Device Capabilities</a:t>
            </a:r>
          </a:p>
          <a:p>
            <a:pPr marL="285750" indent="-285750">
              <a:buFont typeface="Arial" panose="020B0604020202020204" pitchFamily="34" charset="0"/>
              <a:buChar char="•"/>
            </a:pPr>
            <a:r>
              <a:rPr lang="en-US" dirty="0" smtClean="0"/>
              <a:t>TAC – Terminal Action Codes</a:t>
            </a:r>
          </a:p>
          <a:p>
            <a:pPr marL="285750" indent="-285750">
              <a:buFont typeface="Arial" panose="020B0604020202020204" pitchFamily="34" charset="0"/>
              <a:buChar char="•"/>
            </a:pPr>
            <a:r>
              <a:rPr lang="en-US" dirty="0" smtClean="0"/>
              <a:t>Available features/prompts, </a:t>
            </a:r>
            <a:r>
              <a:rPr lang="en-US" dirty="0" err="1" smtClean="0"/>
              <a:t>etc</a:t>
            </a:r>
            <a:endParaRPr lang="en-US" dirty="0" smtClean="0"/>
          </a:p>
        </p:txBody>
      </p:sp>
      <p:sp>
        <p:nvSpPr>
          <p:cNvPr id="7" name="TextBox 6"/>
          <p:cNvSpPr txBox="1"/>
          <p:nvPr/>
        </p:nvSpPr>
        <p:spPr>
          <a:xfrm>
            <a:off x="838200" y="2938074"/>
            <a:ext cx="2926278" cy="1200329"/>
          </a:xfrm>
          <a:prstGeom prst="rect">
            <a:avLst/>
          </a:prstGeom>
          <a:noFill/>
        </p:spPr>
        <p:txBody>
          <a:bodyPr wrap="square" rtlCol="0">
            <a:spAutoFit/>
          </a:bodyPr>
          <a:lstStyle/>
          <a:p>
            <a:r>
              <a:rPr lang="en-US" dirty="0" smtClean="0"/>
              <a:t>Processor Data</a:t>
            </a:r>
          </a:p>
          <a:p>
            <a:pPr marL="285750" indent="-285750">
              <a:buFont typeface="Arial" panose="020B0604020202020204" pitchFamily="34" charset="0"/>
              <a:buChar char="•"/>
            </a:pPr>
            <a:r>
              <a:rPr lang="en-US" dirty="0" smtClean="0"/>
              <a:t>Supported AIDs</a:t>
            </a:r>
          </a:p>
          <a:p>
            <a:pPr marL="285750" indent="-285750">
              <a:buFont typeface="Arial" panose="020B0604020202020204" pitchFamily="34" charset="0"/>
              <a:buChar char="•"/>
            </a:pPr>
            <a:r>
              <a:rPr lang="en-US" dirty="0" smtClean="0"/>
              <a:t>Required DDOL</a:t>
            </a:r>
          </a:p>
          <a:p>
            <a:pPr marL="285750" indent="-285750">
              <a:buFont typeface="Arial" panose="020B0604020202020204" pitchFamily="34" charset="0"/>
              <a:buChar char="•"/>
            </a:pPr>
            <a:r>
              <a:rPr lang="en-US" dirty="0" smtClean="0"/>
              <a:t>Floor &amp; other limits</a:t>
            </a:r>
          </a:p>
        </p:txBody>
      </p:sp>
      <p:sp>
        <p:nvSpPr>
          <p:cNvPr id="8" name="TextBox 7"/>
          <p:cNvSpPr txBox="1"/>
          <p:nvPr/>
        </p:nvSpPr>
        <p:spPr>
          <a:xfrm>
            <a:off x="821315" y="5558339"/>
            <a:ext cx="3251921" cy="923330"/>
          </a:xfrm>
          <a:prstGeom prst="rect">
            <a:avLst/>
          </a:prstGeom>
          <a:noFill/>
        </p:spPr>
        <p:txBody>
          <a:bodyPr wrap="square" rtlCol="0">
            <a:spAutoFit/>
          </a:bodyPr>
          <a:lstStyle/>
          <a:p>
            <a:r>
              <a:rPr lang="en-US" dirty="0" smtClean="0"/>
              <a:t>Merchant Data</a:t>
            </a:r>
          </a:p>
          <a:p>
            <a:pPr marL="285750" indent="-285750">
              <a:buFont typeface="Arial" panose="020B0604020202020204" pitchFamily="34" charset="0"/>
              <a:buChar char="•"/>
            </a:pPr>
            <a:r>
              <a:rPr lang="en-US" dirty="0" smtClean="0"/>
              <a:t>Cards – Credit/Debit, </a:t>
            </a:r>
            <a:r>
              <a:rPr lang="en-US" dirty="0" err="1" smtClean="0"/>
              <a:t>etc</a:t>
            </a:r>
            <a:endParaRPr lang="en-US" dirty="0" smtClean="0"/>
          </a:p>
          <a:p>
            <a:pPr marL="285750" indent="-285750">
              <a:buFont typeface="Arial" panose="020B0604020202020204" pitchFamily="34" charset="0"/>
              <a:buChar char="•"/>
            </a:pPr>
            <a:r>
              <a:rPr lang="en-US" dirty="0" smtClean="0"/>
              <a:t>Floor </a:t>
            </a:r>
            <a:r>
              <a:rPr lang="en-US" dirty="0" err="1" smtClean="0"/>
              <a:t>Limts</a:t>
            </a:r>
            <a:r>
              <a:rPr lang="en-US" dirty="0" smtClean="0"/>
              <a:t> &amp; options</a:t>
            </a:r>
          </a:p>
        </p:txBody>
      </p:sp>
    </p:spTree>
    <p:extLst>
      <p:ext uri="{BB962C8B-B14F-4D97-AF65-F5344CB8AC3E}">
        <p14:creationId xmlns:p14="http://schemas.microsoft.com/office/powerpoint/2010/main" val="265944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 Semi Integrated</a:t>
            </a:r>
            <a:endParaRPr lang="en-US" dirty="0"/>
          </a:p>
        </p:txBody>
      </p:sp>
      <p:sp>
        <p:nvSpPr>
          <p:cNvPr id="5" name="TextBox 4"/>
          <p:cNvSpPr txBox="1"/>
          <p:nvPr/>
        </p:nvSpPr>
        <p:spPr>
          <a:xfrm>
            <a:off x="7086602" y="1690688"/>
            <a:ext cx="35141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Only PINPAD touches EMV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Only PINPAD touches Cardholder Data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Functionality controlled by PINPAD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Out of scope for EMV</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ECR out of scope for PCI</a:t>
            </a:r>
          </a:p>
          <a:p>
            <a:pPr marL="285750" indent="-285750">
              <a:buFont typeface="Arial" panose="020B0604020202020204" pitchFamily="34" charset="0"/>
              <a:buChar char="•"/>
            </a:pPr>
            <a:endParaRPr lang="en-US" sz="2000" dirty="0" smtClean="0"/>
          </a:p>
        </p:txBody>
      </p:sp>
      <p:pic>
        <p:nvPicPr>
          <p:cNvPr id="3" name="Picture 2"/>
          <p:cNvPicPr>
            <a:picLocks noChangeAspect="1"/>
          </p:cNvPicPr>
          <p:nvPr/>
        </p:nvPicPr>
        <p:blipFill>
          <a:blip r:embed="rId2"/>
          <a:stretch>
            <a:fillRect/>
          </a:stretch>
        </p:blipFill>
        <p:spPr>
          <a:xfrm>
            <a:off x="846438" y="1690688"/>
            <a:ext cx="5096791" cy="4342427"/>
          </a:xfrm>
          <a:prstGeom prst="rect">
            <a:avLst/>
          </a:prstGeom>
        </p:spPr>
      </p:pic>
    </p:spTree>
    <p:extLst>
      <p:ext uri="{BB962C8B-B14F-4D97-AF65-F5344CB8AC3E}">
        <p14:creationId xmlns:p14="http://schemas.microsoft.com/office/powerpoint/2010/main" val="900878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PinPad</a:t>
            </a:r>
            <a:r>
              <a:rPr lang="en-US" dirty="0" smtClean="0"/>
              <a:t> Configuration</a:t>
            </a:r>
            <a:endParaRPr lang="en-US" dirty="0"/>
          </a:p>
        </p:txBody>
      </p:sp>
      <p:pic>
        <p:nvPicPr>
          <p:cNvPr id="4" name="Content Placeholder 3"/>
          <p:cNvPicPr>
            <a:picLocks noGrp="1" noChangeAspect="1"/>
          </p:cNvPicPr>
          <p:nvPr>
            <p:ph idx="1"/>
          </p:nvPr>
        </p:nvPicPr>
        <p:blipFill>
          <a:blip r:embed="rId2"/>
          <a:stretch>
            <a:fillRect/>
          </a:stretch>
        </p:blipFill>
        <p:spPr>
          <a:xfrm>
            <a:off x="2040259" y="1436914"/>
            <a:ext cx="8111481" cy="5155685"/>
          </a:xfrm>
          <a:prstGeom prst="rect">
            <a:avLst/>
          </a:prstGeom>
        </p:spPr>
      </p:pic>
    </p:spTree>
    <p:extLst>
      <p:ext uri="{BB962C8B-B14F-4D97-AF65-F5344CB8AC3E}">
        <p14:creationId xmlns:p14="http://schemas.microsoft.com/office/powerpoint/2010/main" val="2773338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VeriFone: Generate D-Commands</a:t>
            </a:r>
            <a:endParaRPr lang="en-US" dirty="0"/>
          </a:p>
        </p:txBody>
      </p:sp>
      <p:pic>
        <p:nvPicPr>
          <p:cNvPr id="3" name="Picture 2"/>
          <p:cNvPicPr>
            <a:picLocks noChangeAspect="1"/>
          </p:cNvPicPr>
          <p:nvPr/>
        </p:nvPicPr>
        <p:blipFill>
          <a:blip r:embed="rId2"/>
          <a:stretch>
            <a:fillRect/>
          </a:stretch>
        </p:blipFill>
        <p:spPr>
          <a:xfrm>
            <a:off x="2026660" y="1459808"/>
            <a:ext cx="8174244" cy="5195577"/>
          </a:xfrm>
          <a:prstGeom prst="rect">
            <a:avLst/>
          </a:prstGeom>
        </p:spPr>
      </p:pic>
    </p:spTree>
    <p:extLst>
      <p:ext uri="{BB962C8B-B14F-4D97-AF65-F5344CB8AC3E}">
        <p14:creationId xmlns:p14="http://schemas.microsoft.com/office/powerpoint/2010/main" val="616090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081"/>
            <a:ext cx="10515600" cy="641268"/>
          </a:xfrm>
        </p:spPr>
        <p:txBody>
          <a:bodyPr>
            <a:normAutofit fontScale="90000"/>
          </a:bodyPr>
          <a:lstStyle/>
          <a:p>
            <a:r>
              <a:rPr lang="en-US" dirty="0" smtClean="0"/>
              <a:t>Sample Output</a:t>
            </a:r>
            <a:endParaRPr lang="en-US" dirty="0"/>
          </a:p>
        </p:txBody>
      </p:sp>
      <p:sp>
        <p:nvSpPr>
          <p:cNvPr id="3" name="Content Placeholder 2"/>
          <p:cNvSpPr>
            <a:spLocks noGrp="1"/>
          </p:cNvSpPr>
          <p:nvPr>
            <p:ph idx="1"/>
          </p:nvPr>
        </p:nvSpPr>
        <p:spPr>
          <a:xfrm>
            <a:off x="838200" y="911224"/>
            <a:ext cx="10515600" cy="5715207"/>
          </a:xfrm>
        </p:spPr>
        <p:txBody>
          <a:bodyPr>
            <a:noAutofit/>
          </a:bodyPr>
          <a:lstStyle/>
          <a:p>
            <a:pPr marL="0" indent="0">
              <a:lnSpc>
                <a:spcPct val="120000"/>
              </a:lnSpc>
              <a:spcBef>
                <a:spcPts val="0"/>
              </a:spcBef>
              <a:buNone/>
            </a:pPr>
            <a:r>
              <a:rPr lang="en-US" sz="1600" dirty="0"/>
              <a:t>&lt;?xml version="1.0" encoding="UTF-8"?&gt;</a:t>
            </a:r>
          </a:p>
          <a:p>
            <a:pPr marL="0" indent="0">
              <a:lnSpc>
                <a:spcPct val="120000"/>
              </a:lnSpc>
              <a:spcBef>
                <a:spcPts val="0"/>
              </a:spcBef>
              <a:buNone/>
            </a:pPr>
            <a:r>
              <a:rPr lang="en-US" sz="1600" dirty="0"/>
              <a:t>&lt;</a:t>
            </a:r>
            <a:r>
              <a:rPr lang="en-US" sz="1600" dirty="0" err="1"/>
              <a:t>SlimCDTerminalConfigForVerifone</a:t>
            </a:r>
            <a:r>
              <a:rPr lang="en-US" sz="1600" dirty="0"/>
              <a:t>&gt;</a:t>
            </a:r>
          </a:p>
          <a:p>
            <a:pPr marL="0" indent="0">
              <a:lnSpc>
                <a:spcPct val="120000"/>
              </a:lnSpc>
              <a:spcBef>
                <a:spcPts val="0"/>
              </a:spcBef>
              <a:buNone/>
            </a:pPr>
            <a:r>
              <a:rPr lang="en-US" sz="1600" dirty="0"/>
              <a:t>&lt;Commands&gt;</a:t>
            </a:r>
          </a:p>
          <a:p>
            <a:pPr marL="0" indent="0">
              <a:lnSpc>
                <a:spcPct val="120000"/>
              </a:lnSpc>
              <a:spcBef>
                <a:spcPts val="0"/>
              </a:spcBef>
              <a:buNone/>
            </a:pPr>
            <a:r>
              <a:rPr lang="en-US" sz="1600" dirty="0"/>
              <a:t>&lt;LINE_0000 type="</a:t>
            </a:r>
            <a:r>
              <a:rPr lang="en-US" sz="1600" dirty="0" err="1"/>
              <a:t>DCommand</a:t>
            </a:r>
            <a:r>
              <a:rPr lang="en-US" sz="1600" dirty="0"/>
              <a:t>"&gt;4431323030&lt;/LINE_0000&gt;</a:t>
            </a:r>
          </a:p>
          <a:p>
            <a:pPr marL="0" indent="0">
              <a:lnSpc>
                <a:spcPct val="120000"/>
              </a:lnSpc>
              <a:spcBef>
                <a:spcPts val="0"/>
              </a:spcBef>
              <a:buNone/>
            </a:pPr>
            <a:r>
              <a:rPr lang="en-US" sz="1600" dirty="0"/>
              <a:t>&lt;LINE_0001 type="</a:t>
            </a:r>
            <a:r>
              <a:rPr lang="en-US" sz="1600" dirty="0" err="1"/>
              <a:t>DCommand</a:t>
            </a:r>
            <a:r>
              <a:rPr lang="en-US" sz="1600" dirty="0"/>
              <a:t>"&gt;4431363031303038&lt;/LINE_0001&gt;</a:t>
            </a:r>
          </a:p>
          <a:p>
            <a:pPr marL="0" indent="0">
              <a:lnSpc>
                <a:spcPct val="120000"/>
              </a:lnSpc>
              <a:spcBef>
                <a:spcPts val="0"/>
              </a:spcBef>
              <a:buNone/>
            </a:pPr>
            <a:r>
              <a:rPr lang="en-US" sz="1600" dirty="0"/>
              <a:t>&lt;LINE_0002 type="</a:t>
            </a:r>
            <a:r>
              <a:rPr lang="en-US" sz="1600" dirty="0" err="1"/>
              <a:t>DCommand</a:t>
            </a:r>
            <a:r>
              <a:rPr lang="en-US" sz="1600" dirty="0"/>
              <a:t>"&gt;</a:t>
            </a:r>
            <a:r>
              <a:rPr lang="en-US" sz="1600" dirty="0" smtClean="0"/>
              <a:t>44313500783000000000005649534100000000000000000000  …   00000</a:t>
            </a:r>
            <a:r>
              <a:rPr lang="en-US" sz="1600" dirty="0"/>
              <a:t>&lt;/LINE_0002&gt;</a:t>
            </a:r>
          </a:p>
          <a:p>
            <a:pPr marL="0" indent="0">
              <a:lnSpc>
                <a:spcPct val="120000"/>
              </a:lnSpc>
              <a:spcBef>
                <a:spcPts val="0"/>
              </a:spcBef>
              <a:buNone/>
            </a:pPr>
            <a:r>
              <a:rPr lang="en-US" sz="1600" dirty="0"/>
              <a:t>&lt;LINE_0003 type="</a:t>
            </a:r>
            <a:r>
              <a:rPr lang="en-US" sz="1600" dirty="0" err="1"/>
              <a:t>DCommand</a:t>
            </a:r>
            <a:r>
              <a:rPr lang="en-US" sz="1600" dirty="0"/>
              <a:t>"&gt;</a:t>
            </a:r>
            <a:r>
              <a:rPr lang="en-US" sz="1600" dirty="0" smtClean="0"/>
              <a:t>44313500783000000000004D61737465724361726400000000  … 00000</a:t>
            </a:r>
            <a:r>
              <a:rPr lang="en-US" sz="1600" dirty="0"/>
              <a:t>&lt;/LINE_0003&gt;</a:t>
            </a:r>
          </a:p>
          <a:p>
            <a:pPr marL="0" indent="0">
              <a:lnSpc>
                <a:spcPct val="120000"/>
              </a:lnSpc>
              <a:spcBef>
                <a:spcPts val="0"/>
              </a:spcBef>
              <a:buNone/>
            </a:pPr>
            <a:r>
              <a:rPr lang="en-US" sz="1600" dirty="0" smtClean="0"/>
              <a:t>    </a:t>
            </a:r>
            <a:r>
              <a:rPr lang="en-US" sz="1600" dirty="0"/>
              <a:t>....</a:t>
            </a:r>
          </a:p>
          <a:p>
            <a:pPr marL="0" indent="0">
              <a:lnSpc>
                <a:spcPct val="120000"/>
              </a:lnSpc>
              <a:spcBef>
                <a:spcPts val="0"/>
              </a:spcBef>
              <a:buNone/>
            </a:pPr>
            <a:r>
              <a:rPr lang="en-US" sz="1600" dirty="0" smtClean="0"/>
              <a:t>&lt;</a:t>
            </a:r>
            <a:r>
              <a:rPr lang="en-US" sz="1600" dirty="0"/>
              <a:t>LINE_0278 type="</a:t>
            </a:r>
            <a:r>
              <a:rPr lang="en-US" sz="1600" dirty="0" err="1"/>
              <a:t>DCommand</a:t>
            </a:r>
            <a:r>
              <a:rPr lang="en-US" sz="1600" dirty="0"/>
              <a:t>"&gt;</a:t>
            </a:r>
            <a:r>
              <a:rPr lang="en-US" sz="1600" dirty="0" smtClean="0"/>
              <a:t>443137002F30303041303030303030363230303632300000000 … 303030</a:t>
            </a:r>
            <a:r>
              <a:rPr lang="en-US" sz="1600" dirty="0"/>
              <a:t>&lt;/LINE_0278&gt;</a:t>
            </a:r>
          </a:p>
          <a:p>
            <a:pPr marL="0" indent="0">
              <a:lnSpc>
                <a:spcPct val="120000"/>
              </a:lnSpc>
              <a:spcBef>
                <a:spcPts val="0"/>
              </a:spcBef>
              <a:buNone/>
            </a:pPr>
            <a:r>
              <a:rPr lang="en-US" sz="1600" dirty="0"/>
              <a:t>&lt;0279 type="Reboot"&gt;&lt;/0279&gt;&lt;/Commands&gt;</a:t>
            </a:r>
          </a:p>
          <a:p>
            <a:pPr marL="0" indent="0">
              <a:lnSpc>
                <a:spcPct val="120000"/>
              </a:lnSpc>
              <a:spcBef>
                <a:spcPts val="0"/>
              </a:spcBef>
              <a:buNone/>
            </a:pPr>
            <a:r>
              <a:rPr lang="en-US" sz="1600" dirty="0"/>
              <a:t>&lt;Control&gt;</a:t>
            </a:r>
          </a:p>
          <a:p>
            <a:pPr marL="0" indent="0">
              <a:lnSpc>
                <a:spcPct val="120000"/>
              </a:lnSpc>
              <a:spcBef>
                <a:spcPts val="0"/>
              </a:spcBef>
              <a:buNone/>
            </a:pPr>
            <a:r>
              <a:rPr lang="en-US" sz="1600" dirty="0"/>
              <a:t>&lt;</a:t>
            </a:r>
            <a:r>
              <a:rPr lang="en-US" sz="1600" dirty="0" err="1"/>
              <a:t>TerminalOwner</a:t>
            </a:r>
            <a:r>
              <a:rPr lang="en-US" sz="1600" dirty="0"/>
              <a:t>&gt;Vantiv Test Device&lt;/</a:t>
            </a:r>
            <a:r>
              <a:rPr lang="en-US" sz="1600" dirty="0" err="1"/>
              <a:t>TerminalOwner</a:t>
            </a:r>
            <a:r>
              <a:rPr lang="en-US" sz="1600" dirty="0"/>
              <a:t>&gt;</a:t>
            </a:r>
          </a:p>
          <a:p>
            <a:pPr marL="0" indent="0">
              <a:lnSpc>
                <a:spcPct val="120000"/>
              </a:lnSpc>
              <a:spcBef>
                <a:spcPts val="0"/>
              </a:spcBef>
              <a:buNone/>
            </a:pPr>
            <a:r>
              <a:rPr lang="en-US" sz="1600" dirty="0"/>
              <a:t>&lt;</a:t>
            </a:r>
            <a:r>
              <a:rPr lang="en-US" sz="1600" dirty="0" err="1"/>
              <a:t>TerminalMake</a:t>
            </a:r>
            <a:r>
              <a:rPr lang="en-US" sz="1600" dirty="0"/>
              <a:t>&gt;VeriFone&lt;/</a:t>
            </a:r>
            <a:r>
              <a:rPr lang="en-US" sz="1600" dirty="0" err="1"/>
              <a:t>TerminalMake</a:t>
            </a:r>
            <a:r>
              <a:rPr lang="en-US" sz="1600" dirty="0"/>
              <a:t>&gt;</a:t>
            </a:r>
          </a:p>
          <a:p>
            <a:pPr marL="0" indent="0">
              <a:lnSpc>
                <a:spcPct val="120000"/>
              </a:lnSpc>
              <a:spcBef>
                <a:spcPts val="0"/>
              </a:spcBef>
              <a:buNone/>
            </a:pPr>
            <a:r>
              <a:rPr lang="en-US" sz="1600" dirty="0"/>
              <a:t>&lt;</a:t>
            </a:r>
            <a:r>
              <a:rPr lang="en-US" sz="1600" dirty="0" err="1"/>
              <a:t>TerminalModel</a:t>
            </a:r>
            <a:r>
              <a:rPr lang="en-US" sz="1600" dirty="0"/>
              <a:t>&gt;VeriFone&lt;/</a:t>
            </a:r>
            <a:r>
              <a:rPr lang="en-US" sz="1600" dirty="0" err="1"/>
              <a:t>TerminalModel</a:t>
            </a:r>
            <a:r>
              <a:rPr lang="en-US" sz="1600" dirty="0"/>
              <a:t>&gt;</a:t>
            </a:r>
          </a:p>
          <a:p>
            <a:pPr marL="0" indent="0">
              <a:lnSpc>
                <a:spcPct val="120000"/>
              </a:lnSpc>
              <a:spcBef>
                <a:spcPts val="0"/>
              </a:spcBef>
              <a:buNone/>
            </a:pPr>
            <a:r>
              <a:rPr lang="en-US" sz="1600" dirty="0"/>
              <a:t>&lt;</a:t>
            </a:r>
            <a:r>
              <a:rPr lang="en-US" sz="1600" dirty="0" err="1"/>
              <a:t>TestOrProduction</a:t>
            </a:r>
            <a:r>
              <a:rPr lang="en-US" sz="1600" dirty="0"/>
              <a:t>&gt;&lt;/</a:t>
            </a:r>
            <a:r>
              <a:rPr lang="en-US" sz="1600" dirty="0" err="1"/>
              <a:t>TestOrProduction</a:t>
            </a:r>
            <a:r>
              <a:rPr lang="en-US" sz="1600" dirty="0"/>
              <a:t>&gt;&lt;</a:t>
            </a:r>
            <a:r>
              <a:rPr lang="en-US" sz="1600" dirty="0" err="1"/>
              <a:t>TerminalSerialNumber</a:t>
            </a:r>
            <a:r>
              <a:rPr lang="en-US" sz="1600" dirty="0"/>
              <a:t>&gt;12345&lt;/</a:t>
            </a:r>
            <a:r>
              <a:rPr lang="en-US" sz="1600" dirty="0" err="1"/>
              <a:t>TerminalSerialNumber</a:t>
            </a:r>
            <a:r>
              <a:rPr lang="en-US" sz="1600" dirty="0"/>
              <a:t>&gt;</a:t>
            </a:r>
          </a:p>
          <a:p>
            <a:pPr marL="0" indent="0">
              <a:lnSpc>
                <a:spcPct val="120000"/>
              </a:lnSpc>
              <a:spcBef>
                <a:spcPts val="0"/>
              </a:spcBef>
              <a:buNone/>
            </a:pPr>
            <a:r>
              <a:rPr lang="en-US" sz="1600" dirty="0"/>
              <a:t>&lt;</a:t>
            </a:r>
            <a:r>
              <a:rPr lang="en-US" sz="1600" dirty="0" err="1"/>
              <a:t>ProcessorName</a:t>
            </a:r>
            <a:r>
              <a:rPr lang="en-US" sz="1600" dirty="0"/>
              <a:t>&gt;Vantiv&lt;/</a:t>
            </a:r>
            <a:r>
              <a:rPr lang="en-US" sz="1600" dirty="0" err="1"/>
              <a:t>ProcessorName</a:t>
            </a:r>
            <a:r>
              <a:rPr lang="en-US" sz="1600" dirty="0"/>
              <a:t>&gt;</a:t>
            </a:r>
          </a:p>
          <a:p>
            <a:pPr marL="0" indent="0">
              <a:lnSpc>
                <a:spcPct val="120000"/>
              </a:lnSpc>
              <a:spcBef>
                <a:spcPts val="0"/>
              </a:spcBef>
              <a:buNone/>
            </a:pPr>
            <a:r>
              <a:rPr lang="en-US" sz="1600" dirty="0" smtClean="0"/>
              <a:t>&lt;</a:t>
            </a:r>
            <a:r>
              <a:rPr lang="en-US" sz="1600" dirty="0" err="1" smtClean="0"/>
              <a:t>CommandCount</a:t>
            </a:r>
            <a:r>
              <a:rPr lang="en-US" sz="1600" dirty="0" smtClean="0"/>
              <a:t>&gt;280&lt;/</a:t>
            </a:r>
            <a:r>
              <a:rPr lang="en-US" sz="1600" dirty="0" err="1" smtClean="0"/>
              <a:t>CommandCount</a:t>
            </a:r>
            <a:r>
              <a:rPr lang="en-US" sz="1600" dirty="0" smtClean="0"/>
              <a:t>&gt;</a:t>
            </a:r>
          </a:p>
          <a:p>
            <a:pPr marL="0" indent="0">
              <a:lnSpc>
                <a:spcPct val="120000"/>
              </a:lnSpc>
              <a:spcBef>
                <a:spcPts val="0"/>
              </a:spcBef>
              <a:buNone/>
            </a:pPr>
            <a:r>
              <a:rPr lang="en-US" sz="1600" dirty="0" smtClean="0"/>
              <a:t>&lt;/</a:t>
            </a:r>
            <a:r>
              <a:rPr lang="en-US" sz="1600" dirty="0"/>
              <a:t>Control&gt;</a:t>
            </a:r>
          </a:p>
          <a:p>
            <a:pPr marL="0" indent="0">
              <a:lnSpc>
                <a:spcPct val="120000"/>
              </a:lnSpc>
              <a:spcBef>
                <a:spcPts val="0"/>
              </a:spcBef>
              <a:buNone/>
            </a:pPr>
            <a:r>
              <a:rPr lang="en-US" sz="1600" dirty="0"/>
              <a:t>&lt;/</a:t>
            </a:r>
            <a:r>
              <a:rPr lang="en-US" sz="1600" dirty="0" err="1"/>
              <a:t>SlimCDTerminalConfigForVerifone</a:t>
            </a:r>
            <a:r>
              <a:rPr lang="en-US" sz="1600" dirty="0" smtClean="0"/>
              <a:t>&gt;</a:t>
            </a:r>
            <a:endParaRPr lang="en-US" sz="1400" dirty="0" smtClean="0"/>
          </a:p>
          <a:p>
            <a:endParaRPr lang="en-US" sz="1200" dirty="0"/>
          </a:p>
        </p:txBody>
      </p:sp>
    </p:spTree>
    <p:extLst>
      <p:ext uri="{BB962C8B-B14F-4D97-AF65-F5344CB8AC3E}">
        <p14:creationId xmlns:p14="http://schemas.microsoft.com/office/powerpoint/2010/main" val="664205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Configurations</a:t>
            </a:r>
            <a:endParaRPr lang="en-US" dirty="0"/>
          </a:p>
        </p:txBody>
      </p:sp>
      <p:sp>
        <p:nvSpPr>
          <p:cNvPr id="3" name="Content Placeholder 2"/>
          <p:cNvSpPr>
            <a:spLocks noGrp="1"/>
          </p:cNvSpPr>
          <p:nvPr>
            <p:ph idx="1"/>
          </p:nvPr>
        </p:nvSpPr>
        <p:spPr/>
        <p:txBody>
          <a:bodyPr/>
          <a:lstStyle/>
          <a:p>
            <a:r>
              <a:rPr lang="en-US" dirty="0" smtClean="0"/>
              <a:t>Each option requires a new certification (per device, per processor)</a:t>
            </a:r>
          </a:p>
          <a:p>
            <a:r>
              <a:rPr lang="en-US" dirty="0" smtClean="0"/>
              <a:t>We can turn off a certified option WITHOUT having to re-certify</a:t>
            </a:r>
          </a:p>
          <a:p>
            <a:r>
              <a:rPr lang="en-US" dirty="0" smtClean="0"/>
              <a:t>Some MCC codes require independent certification</a:t>
            </a:r>
          </a:p>
          <a:p>
            <a:r>
              <a:rPr lang="en-US" dirty="0" smtClean="0"/>
              <a:t>Kiosk, unattended, and other configurations are considered separate certifications</a:t>
            </a:r>
          </a:p>
          <a:p>
            <a:r>
              <a:rPr lang="en-US" dirty="0" smtClean="0"/>
              <a:t>Feel free to review EMV BOOK 4 and the VeriFone/Ingenico letters and let us know if you need a different certification.</a:t>
            </a:r>
          </a:p>
          <a:p>
            <a:endParaRPr lang="en-US" dirty="0"/>
          </a:p>
        </p:txBody>
      </p:sp>
    </p:spTree>
    <p:extLst>
      <p:ext uri="{BB962C8B-B14F-4D97-AF65-F5344CB8AC3E}">
        <p14:creationId xmlns:p14="http://schemas.microsoft.com/office/powerpoint/2010/main" val="740393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1314"/>
            <a:ext cx="12191999" cy="4506686"/>
          </a:xfrm>
        </p:spPr>
        <p:txBody>
          <a:bodyPr>
            <a:normAutofit/>
          </a:bodyPr>
          <a:lstStyle/>
          <a:p>
            <a:pPr marL="0" indent="0" algn="ctr">
              <a:buNone/>
            </a:pPr>
            <a:endParaRPr lang="en-US" dirty="0" smtClean="0"/>
          </a:p>
          <a:p>
            <a:pPr marL="0" indent="0" algn="ctr">
              <a:buNone/>
            </a:pPr>
            <a:r>
              <a:rPr lang="en-US" sz="4800" dirty="0" smtClean="0"/>
              <a:t>EMV Considerations</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15" y="451263"/>
            <a:ext cx="4629056" cy="1573879"/>
          </a:xfrm>
          <a:prstGeom prst="rect">
            <a:avLst/>
          </a:prstGeom>
        </p:spPr>
      </p:pic>
    </p:spTree>
    <p:extLst>
      <p:ext uri="{BB962C8B-B14F-4D97-AF65-F5344CB8AC3E}">
        <p14:creationId xmlns:p14="http://schemas.microsoft.com/office/powerpoint/2010/main" val="1337636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 EMV Kernels expire!</a:t>
            </a:r>
            <a:endParaRPr lang="en-US" dirty="0"/>
          </a:p>
        </p:txBody>
      </p:sp>
      <p:pic>
        <p:nvPicPr>
          <p:cNvPr id="4" name="Content Placeholder 3"/>
          <p:cNvPicPr>
            <a:picLocks noGrp="1" noChangeAspect="1"/>
          </p:cNvPicPr>
          <p:nvPr>
            <p:ph idx="1"/>
          </p:nvPr>
        </p:nvPicPr>
        <p:blipFill>
          <a:blip r:embed="rId2"/>
          <a:stretch>
            <a:fillRect/>
          </a:stretch>
        </p:blipFill>
        <p:spPr>
          <a:xfrm>
            <a:off x="3004001" y="1389020"/>
            <a:ext cx="5448021" cy="5422682"/>
          </a:xfrm>
          <a:prstGeom prst="rect">
            <a:avLst/>
          </a:prstGeom>
        </p:spPr>
      </p:pic>
    </p:spTree>
    <p:extLst>
      <p:ext uri="{BB962C8B-B14F-4D97-AF65-F5344CB8AC3E}">
        <p14:creationId xmlns:p14="http://schemas.microsoft.com/office/powerpoint/2010/main" val="838369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416" y="2008174"/>
            <a:ext cx="4994189" cy="1345943"/>
          </a:xfrm>
        </p:spPr>
        <p:txBody>
          <a:bodyPr/>
          <a:lstStyle/>
          <a:p>
            <a:r>
              <a:rPr lang="en-US" dirty="0" smtClean="0"/>
              <a:t>Contact good for 3 years</a:t>
            </a:r>
          </a:p>
          <a:p>
            <a:r>
              <a:rPr lang="en-US" dirty="0" smtClean="0"/>
              <a:t>Contactless good for 2 years</a:t>
            </a:r>
          </a:p>
          <a:p>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EMV Certifications Expire</a:t>
            </a:r>
            <a:endParaRPr lang="en-US" dirty="0"/>
          </a:p>
        </p:txBody>
      </p:sp>
      <p:graphicFrame>
        <p:nvGraphicFramePr>
          <p:cNvPr id="6" name="Table 5"/>
          <p:cNvGraphicFramePr>
            <a:graphicFrameLocks noGrp="1"/>
          </p:cNvGraphicFramePr>
          <p:nvPr>
            <p:extLst/>
          </p:nvPr>
        </p:nvGraphicFramePr>
        <p:xfrm>
          <a:off x="1924907" y="3841668"/>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dirty="0" smtClean="0"/>
                        <a:t>CONTACT</a:t>
                      </a:r>
                      <a:r>
                        <a:rPr lang="en-US" baseline="0" dirty="0" smtClean="0"/>
                        <a:t> CERT – 3 Years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CONTACT</a:t>
                      </a:r>
                      <a:r>
                        <a:rPr lang="en-US" baseline="0" dirty="0" smtClean="0"/>
                        <a:t> CERT – 3 Years</a:t>
                      </a:r>
                      <a:endParaRPr lang="en-US" dirty="0"/>
                    </a:p>
                  </a:txBody>
                  <a:tcPr/>
                </a:tc>
              </a:tr>
            </a:tbl>
          </a:graphicData>
        </a:graphic>
      </p:graphicFrame>
      <p:graphicFrame>
        <p:nvGraphicFramePr>
          <p:cNvPr id="7" name="Table 6"/>
          <p:cNvGraphicFramePr>
            <a:graphicFrameLocks noGrp="1"/>
          </p:cNvGraphicFramePr>
          <p:nvPr>
            <p:extLst/>
          </p:nvPr>
        </p:nvGraphicFramePr>
        <p:xfrm>
          <a:off x="1924908" y="4212508"/>
          <a:ext cx="8127999" cy="37084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CONTACTLESS</a:t>
                      </a:r>
                      <a:r>
                        <a:rPr lang="en-US" baseline="0" dirty="0" smtClean="0"/>
                        <a:t> CERT 2 </a:t>
                      </a:r>
                      <a:r>
                        <a:rPr lang="en-US" baseline="0" dirty="0" err="1" smtClean="0"/>
                        <a:t>yrs</a:t>
                      </a:r>
                      <a:endParaRPr lang="en-US" dirty="0"/>
                    </a:p>
                  </a:txBody>
                  <a:tcPr>
                    <a:solidFill>
                      <a:schemeClr val="accent6">
                        <a:lumMod val="75000"/>
                      </a:schemeClr>
                    </a:solidFill>
                  </a:tcPr>
                </a:tc>
                <a:tc>
                  <a:txBody>
                    <a:bodyPr/>
                    <a:lstStyle/>
                    <a:p>
                      <a:pPr algn="ctr"/>
                      <a:r>
                        <a:rPr lang="en-US" dirty="0" smtClean="0"/>
                        <a:t>CONTACTLESS</a:t>
                      </a:r>
                      <a:r>
                        <a:rPr lang="en-US" baseline="0" dirty="0" smtClean="0"/>
                        <a:t> CERT 2 </a:t>
                      </a:r>
                      <a:r>
                        <a:rPr lang="en-US" baseline="0" dirty="0" err="1" smtClean="0"/>
                        <a:t>yrs</a:t>
                      </a:r>
                      <a:endParaRPr lang="en-US" dirty="0"/>
                    </a:p>
                  </a:txBody>
                  <a:tcPr>
                    <a:solidFill>
                      <a:schemeClr val="accent6">
                        <a:lumMod val="75000"/>
                      </a:schemeClr>
                    </a:solidFill>
                  </a:tcPr>
                </a:tc>
                <a:tc>
                  <a:txBody>
                    <a:bodyPr/>
                    <a:lstStyle/>
                    <a:p>
                      <a:pPr algn="ctr"/>
                      <a:r>
                        <a:rPr lang="en-US" dirty="0" smtClean="0"/>
                        <a:t>CONTACTLESS</a:t>
                      </a:r>
                      <a:r>
                        <a:rPr lang="en-US" baseline="0" dirty="0" smtClean="0"/>
                        <a:t> CERT 2 </a:t>
                      </a:r>
                      <a:r>
                        <a:rPr lang="en-US" baseline="0" dirty="0" err="1" smtClean="0"/>
                        <a:t>yrs</a:t>
                      </a:r>
                      <a:endParaRPr lang="en-US" dirty="0"/>
                    </a:p>
                  </a:txBody>
                  <a:tcPr>
                    <a:solidFill>
                      <a:schemeClr val="accent6">
                        <a:lumMod val="75000"/>
                      </a:schemeClr>
                    </a:solidFill>
                  </a:tcPr>
                </a:tc>
              </a:tr>
            </a:tbl>
          </a:graphicData>
        </a:graphic>
      </p:graphicFrame>
    </p:spTree>
    <p:extLst>
      <p:ext uri="{BB962C8B-B14F-4D97-AF65-F5344CB8AC3E}">
        <p14:creationId xmlns:p14="http://schemas.microsoft.com/office/powerpoint/2010/main" val="1245895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89" y="1838396"/>
            <a:ext cx="5373130" cy="1167842"/>
          </a:xfrm>
        </p:spPr>
        <p:txBody>
          <a:bodyPr/>
          <a:lstStyle/>
          <a:p>
            <a:r>
              <a:rPr lang="en-US" dirty="0" smtClean="0"/>
              <a:t>Contact good for 3 years</a:t>
            </a:r>
          </a:p>
          <a:p>
            <a:r>
              <a:rPr lang="en-US" dirty="0" smtClean="0"/>
              <a:t>Contactless good for 2 years</a:t>
            </a:r>
          </a:p>
          <a:p>
            <a:endParaRPr lang="en-US" dirty="0"/>
          </a:p>
          <a:p>
            <a:pPr marL="0" indent="0">
              <a:buNone/>
            </a:pPr>
            <a:endParaRPr lang="en-US" dirty="0"/>
          </a:p>
        </p:txBody>
      </p:sp>
      <p:graphicFrame>
        <p:nvGraphicFramePr>
          <p:cNvPr id="8" name="Table 7"/>
          <p:cNvGraphicFramePr>
            <a:graphicFrameLocks noGrp="1"/>
          </p:cNvGraphicFramePr>
          <p:nvPr>
            <p:extLst/>
          </p:nvPr>
        </p:nvGraphicFramePr>
        <p:xfrm>
          <a:off x="1816796" y="3511650"/>
          <a:ext cx="8128002" cy="37084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pPr algn="ctr"/>
                      <a:r>
                        <a:rPr lang="en-US" dirty="0" smtClean="0"/>
                        <a:t>YEAR 1</a:t>
                      </a:r>
                      <a:endParaRPr lang="en-US" dirty="0"/>
                    </a:p>
                  </a:txBody>
                  <a:tcPr>
                    <a:solidFill>
                      <a:schemeClr val="tx2">
                        <a:lumMod val="75000"/>
                      </a:schemeClr>
                    </a:solidFill>
                  </a:tcPr>
                </a:tc>
                <a:tc>
                  <a:txBody>
                    <a:bodyPr/>
                    <a:lstStyle/>
                    <a:p>
                      <a:pPr algn="ctr"/>
                      <a:r>
                        <a:rPr lang="en-US" dirty="0" smtClean="0"/>
                        <a:t>YEAR 2</a:t>
                      </a:r>
                      <a:endParaRPr lang="en-US" dirty="0"/>
                    </a:p>
                  </a:txBody>
                  <a:tcPr>
                    <a:solidFill>
                      <a:schemeClr val="tx2">
                        <a:lumMod val="75000"/>
                      </a:schemeClr>
                    </a:solidFill>
                  </a:tcPr>
                </a:tc>
                <a:tc>
                  <a:txBody>
                    <a:bodyPr/>
                    <a:lstStyle/>
                    <a:p>
                      <a:pPr algn="ctr"/>
                      <a:r>
                        <a:rPr lang="en-US" dirty="0" smtClean="0"/>
                        <a:t>YEAR 3</a:t>
                      </a:r>
                      <a:endParaRPr lang="en-US" dirty="0"/>
                    </a:p>
                  </a:txBody>
                  <a:tcPr>
                    <a:solidFill>
                      <a:schemeClr val="tx2">
                        <a:lumMod val="75000"/>
                      </a:schemeClr>
                    </a:solidFill>
                  </a:tcPr>
                </a:tc>
                <a:tc>
                  <a:txBody>
                    <a:bodyPr/>
                    <a:lstStyle/>
                    <a:p>
                      <a:pPr algn="ctr"/>
                      <a:r>
                        <a:rPr lang="en-US" dirty="0" smtClean="0"/>
                        <a:t>YEAR 4</a:t>
                      </a:r>
                      <a:endParaRPr lang="en-US" dirty="0"/>
                    </a:p>
                  </a:txBody>
                  <a:tcPr>
                    <a:solidFill>
                      <a:schemeClr val="tx2">
                        <a:lumMod val="75000"/>
                      </a:schemeClr>
                    </a:solidFill>
                  </a:tcPr>
                </a:tc>
                <a:tc>
                  <a:txBody>
                    <a:bodyPr/>
                    <a:lstStyle/>
                    <a:p>
                      <a:pPr algn="ctr"/>
                      <a:r>
                        <a:rPr lang="en-US" dirty="0" smtClean="0"/>
                        <a:t>YEAR 5</a:t>
                      </a:r>
                      <a:endParaRPr lang="en-US" dirty="0"/>
                    </a:p>
                  </a:txBody>
                  <a:tcPr>
                    <a:solidFill>
                      <a:schemeClr val="tx2">
                        <a:lumMod val="75000"/>
                      </a:schemeClr>
                    </a:solidFill>
                  </a:tcPr>
                </a:tc>
                <a:tc>
                  <a:txBody>
                    <a:bodyPr/>
                    <a:lstStyle/>
                    <a:p>
                      <a:pPr algn="ctr"/>
                      <a:r>
                        <a:rPr lang="en-US" dirty="0" smtClean="0"/>
                        <a:t>YEAR 6</a:t>
                      </a:r>
                      <a:endParaRPr lang="en-US" dirty="0"/>
                    </a:p>
                  </a:txBody>
                  <a:tcPr>
                    <a:solidFill>
                      <a:schemeClr val="tx2">
                        <a:lumMod val="75000"/>
                      </a:schemeClr>
                    </a:solidFill>
                  </a:tcPr>
                </a:tc>
              </a:tr>
            </a:tbl>
          </a:graphicData>
        </a:graphic>
      </p:graphicFrame>
      <p:sp>
        <p:nvSpPr>
          <p:cNvPr id="2" name="Title 1"/>
          <p:cNvSpPr>
            <a:spLocks noGrp="1"/>
          </p:cNvSpPr>
          <p:nvPr>
            <p:ph type="title"/>
          </p:nvPr>
        </p:nvSpPr>
        <p:spPr/>
        <p:txBody>
          <a:bodyPr/>
          <a:lstStyle/>
          <a:p>
            <a:r>
              <a:rPr lang="en-US" dirty="0" smtClean="0"/>
              <a:t>EMV Certifications - Timeline</a:t>
            </a:r>
            <a:endParaRPr lang="en-US" dirty="0"/>
          </a:p>
        </p:txBody>
      </p:sp>
      <p:graphicFrame>
        <p:nvGraphicFramePr>
          <p:cNvPr id="6" name="Table 5"/>
          <p:cNvGraphicFramePr>
            <a:graphicFrameLocks noGrp="1"/>
          </p:cNvGraphicFramePr>
          <p:nvPr>
            <p:extLst/>
          </p:nvPr>
        </p:nvGraphicFramePr>
        <p:xfrm>
          <a:off x="1817816" y="3866520"/>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dirty="0" smtClean="0"/>
                        <a:t>CONTACT</a:t>
                      </a:r>
                      <a:r>
                        <a:rPr lang="en-US" baseline="0" dirty="0" smtClean="0"/>
                        <a:t> CERT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CONTACT</a:t>
                      </a:r>
                      <a:r>
                        <a:rPr lang="en-US" baseline="0" dirty="0" smtClean="0"/>
                        <a:t> CERT</a:t>
                      </a:r>
                      <a:endParaRPr lang="en-US" dirty="0"/>
                    </a:p>
                  </a:txBody>
                  <a:tcPr/>
                </a:tc>
              </a:tr>
            </a:tbl>
          </a:graphicData>
        </a:graphic>
      </p:graphicFrame>
      <p:graphicFrame>
        <p:nvGraphicFramePr>
          <p:cNvPr id="7" name="Table 6"/>
          <p:cNvGraphicFramePr>
            <a:graphicFrameLocks noGrp="1"/>
          </p:cNvGraphicFramePr>
          <p:nvPr>
            <p:extLst/>
          </p:nvPr>
        </p:nvGraphicFramePr>
        <p:xfrm>
          <a:off x="1826055" y="4228984"/>
          <a:ext cx="8127999" cy="37084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CONTACTLESS</a:t>
                      </a:r>
                      <a:r>
                        <a:rPr lang="en-US" baseline="0" dirty="0" smtClean="0"/>
                        <a:t> CERT</a:t>
                      </a:r>
                      <a:endParaRPr lang="en-US" dirty="0"/>
                    </a:p>
                  </a:txBody>
                  <a:tcPr>
                    <a:solidFill>
                      <a:schemeClr val="accent6">
                        <a:lumMod val="75000"/>
                      </a:schemeClr>
                    </a:solidFill>
                  </a:tcPr>
                </a:tc>
                <a:tc>
                  <a:txBody>
                    <a:bodyPr/>
                    <a:lstStyle/>
                    <a:p>
                      <a:pPr algn="ctr"/>
                      <a:r>
                        <a:rPr lang="en-US" dirty="0" smtClean="0"/>
                        <a:t>CONTACTLESS</a:t>
                      </a:r>
                      <a:r>
                        <a:rPr lang="en-US" baseline="0" dirty="0" smtClean="0"/>
                        <a:t> CERT</a:t>
                      </a:r>
                      <a:endParaRPr lang="en-US" dirty="0"/>
                    </a:p>
                  </a:txBody>
                  <a:tcPr>
                    <a:solidFill>
                      <a:schemeClr val="accent6">
                        <a:lumMod val="75000"/>
                      </a:schemeClr>
                    </a:solidFill>
                  </a:tcPr>
                </a:tc>
                <a:tc>
                  <a:txBody>
                    <a:bodyPr/>
                    <a:lstStyle/>
                    <a:p>
                      <a:pPr algn="ctr"/>
                      <a:r>
                        <a:rPr lang="en-US" dirty="0" smtClean="0"/>
                        <a:t>CONTACTLESS</a:t>
                      </a:r>
                      <a:r>
                        <a:rPr lang="en-US" baseline="0" dirty="0" smtClean="0"/>
                        <a:t> CERT</a:t>
                      </a:r>
                      <a:endParaRPr lang="en-US" dirty="0"/>
                    </a:p>
                  </a:txBody>
                  <a:tcPr>
                    <a:solidFill>
                      <a:schemeClr val="accent6">
                        <a:lumMod val="75000"/>
                      </a:schemeClr>
                    </a:solidFill>
                  </a:tcPr>
                </a:tc>
              </a:tr>
            </a:tbl>
          </a:graphicData>
        </a:graphic>
      </p:graphicFrame>
      <p:graphicFrame>
        <p:nvGraphicFramePr>
          <p:cNvPr id="9" name="Table 8"/>
          <p:cNvGraphicFramePr>
            <a:graphicFrameLocks noGrp="1"/>
          </p:cNvGraphicFramePr>
          <p:nvPr>
            <p:extLst/>
          </p:nvPr>
        </p:nvGraphicFramePr>
        <p:xfrm>
          <a:off x="1830175" y="4579094"/>
          <a:ext cx="8128002" cy="37084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pPr algn="ctr"/>
                      <a:endParaRPr lang="en-US" dirty="0"/>
                    </a:p>
                  </a:txBody>
                  <a:tcPr>
                    <a:solidFill>
                      <a:schemeClr val="bg1">
                        <a:lumMod val="75000"/>
                      </a:schemeClr>
                    </a:solidFill>
                  </a:tcPr>
                </a:tc>
                <a:tc>
                  <a:txBody>
                    <a:bodyPr/>
                    <a:lstStyle/>
                    <a:p>
                      <a:pPr algn="ctr"/>
                      <a:endParaRPr lang="en-US" dirty="0"/>
                    </a:p>
                  </a:txBody>
                  <a:tcPr>
                    <a:solidFill>
                      <a:schemeClr val="bg1">
                        <a:lumMod val="75000"/>
                      </a:schemeClr>
                    </a:solidFill>
                  </a:tcPr>
                </a:tc>
                <a:tc>
                  <a:txBody>
                    <a:bodyPr/>
                    <a:lstStyle/>
                    <a:p>
                      <a:pPr algn="ctr"/>
                      <a:r>
                        <a:rPr lang="en-US" dirty="0" err="1" smtClean="0"/>
                        <a:t>cless</a:t>
                      </a:r>
                      <a:r>
                        <a:rPr lang="en-US" baseline="0" dirty="0" smtClean="0"/>
                        <a:t> </a:t>
                      </a:r>
                      <a:r>
                        <a:rPr lang="en-US" baseline="0" dirty="0" err="1" smtClean="0"/>
                        <a:t>resert</a:t>
                      </a:r>
                      <a:endParaRPr lang="en-US" dirty="0"/>
                    </a:p>
                  </a:txBody>
                  <a:tcPr>
                    <a:solidFill>
                      <a:schemeClr val="accent6">
                        <a:lumMod val="75000"/>
                      </a:schemeClr>
                    </a:solidFill>
                  </a:tcPr>
                </a:tc>
                <a:tc>
                  <a:txBody>
                    <a:bodyPr/>
                    <a:lstStyle/>
                    <a:p>
                      <a:pPr algn="ctr"/>
                      <a:r>
                        <a:rPr lang="en-US" dirty="0" err="1" smtClean="0"/>
                        <a:t>cont</a:t>
                      </a:r>
                      <a:r>
                        <a:rPr lang="en-US" baseline="0" dirty="0" smtClean="0"/>
                        <a:t> </a:t>
                      </a:r>
                      <a:r>
                        <a:rPr lang="en-US" baseline="0" dirty="0" err="1" smtClean="0"/>
                        <a:t>resert</a:t>
                      </a:r>
                      <a:endParaRPr lang="en-US" dirty="0"/>
                    </a:p>
                  </a:txBody>
                  <a:tcPr/>
                </a:tc>
                <a:tc>
                  <a:txBody>
                    <a:bodyPr/>
                    <a:lstStyle/>
                    <a:p>
                      <a:pPr algn="ctr"/>
                      <a:r>
                        <a:rPr lang="en-US" dirty="0" err="1" smtClean="0"/>
                        <a:t>cless</a:t>
                      </a:r>
                      <a:r>
                        <a:rPr lang="en-US" dirty="0" smtClean="0"/>
                        <a:t> </a:t>
                      </a:r>
                      <a:r>
                        <a:rPr lang="en-US" dirty="0" err="1" smtClean="0"/>
                        <a:t>resert</a:t>
                      </a:r>
                      <a:endParaRPr lang="en-US" dirty="0"/>
                    </a:p>
                  </a:txBody>
                  <a:tcPr>
                    <a:solidFill>
                      <a:schemeClr val="accent6">
                        <a:lumMod val="75000"/>
                      </a:schemeClr>
                    </a:solidFill>
                  </a:tcPr>
                </a:tc>
                <a:tc>
                  <a:txBody>
                    <a:bodyPr/>
                    <a:lstStyle/>
                    <a:p>
                      <a:pPr algn="ctr"/>
                      <a:endParaRPr lang="en-US" dirty="0"/>
                    </a:p>
                  </a:txBody>
                  <a:tcPr>
                    <a:solidFill>
                      <a:schemeClr val="bg1">
                        <a:lumMod val="75000"/>
                      </a:schemeClr>
                    </a:solidFill>
                  </a:tcPr>
                </a:tc>
              </a:tr>
            </a:tbl>
          </a:graphicData>
        </a:graphic>
      </p:graphicFrame>
      <p:sp>
        <p:nvSpPr>
          <p:cNvPr id="10" name="TextBox 9"/>
          <p:cNvSpPr txBox="1"/>
          <p:nvPr/>
        </p:nvSpPr>
        <p:spPr>
          <a:xfrm>
            <a:off x="4184821" y="5303060"/>
            <a:ext cx="4293996" cy="923330"/>
          </a:xfrm>
          <a:prstGeom prst="rect">
            <a:avLst/>
          </a:prstGeom>
          <a:noFill/>
        </p:spPr>
        <p:txBody>
          <a:bodyPr wrap="none" rtlCol="0">
            <a:spAutoFit/>
          </a:bodyPr>
          <a:lstStyle/>
          <a:p>
            <a:r>
              <a:rPr lang="en-US" dirty="0" smtClean="0"/>
              <a:t>There is a 2 year use from the certifications.</a:t>
            </a:r>
          </a:p>
          <a:p>
            <a:r>
              <a:rPr lang="en-US" dirty="0" smtClean="0"/>
              <a:t>THEN recertify for each of the next 3 years</a:t>
            </a:r>
          </a:p>
          <a:p>
            <a:r>
              <a:rPr lang="en-US" dirty="0" smtClean="0"/>
              <a:t>Then skip a year and start again.</a:t>
            </a:r>
            <a:endParaRPr lang="en-US" dirty="0"/>
          </a:p>
        </p:txBody>
      </p:sp>
      <p:sp>
        <p:nvSpPr>
          <p:cNvPr id="14" name="U-Turn Arrow 13"/>
          <p:cNvSpPr/>
          <p:nvPr/>
        </p:nvSpPr>
        <p:spPr>
          <a:xfrm rot="10800000">
            <a:off x="1571368" y="4772260"/>
            <a:ext cx="8618859" cy="43660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0132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SLIM CD Responsibilities</a:t>
            </a:r>
            <a:endParaRPr lang="en-US" dirty="0"/>
          </a:p>
        </p:txBody>
      </p:sp>
      <p:sp>
        <p:nvSpPr>
          <p:cNvPr id="3" name="Content Placeholder 2"/>
          <p:cNvSpPr>
            <a:spLocks noGrp="1"/>
          </p:cNvSpPr>
          <p:nvPr>
            <p:ph idx="1"/>
          </p:nvPr>
        </p:nvSpPr>
        <p:spPr/>
        <p:txBody>
          <a:bodyPr>
            <a:normAutofit/>
          </a:bodyPr>
          <a:lstStyle/>
          <a:p>
            <a:r>
              <a:rPr lang="en-US" dirty="0" smtClean="0"/>
              <a:t>SlimCD is your Payment Gateway and PC Software Provider.</a:t>
            </a:r>
          </a:p>
          <a:p>
            <a:pPr lvl="1"/>
            <a:r>
              <a:rPr lang="en-US" dirty="0" smtClean="0"/>
              <a:t>Avoid EMV Certifications</a:t>
            </a:r>
          </a:p>
          <a:p>
            <a:pPr lvl="1"/>
            <a:r>
              <a:rPr lang="en-US" dirty="0" smtClean="0"/>
              <a:t>Reduce PCI Risks</a:t>
            </a:r>
          </a:p>
          <a:p>
            <a:pPr lvl="1"/>
            <a:r>
              <a:rPr lang="en-US" dirty="0" smtClean="0"/>
              <a:t>Provide an Omni-Channel suite of software products that touch cardholder data and accept transactions</a:t>
            </a:r>
          </a:p>
          <a:p>
            <a:r>
              <a:rPr lang="en-US" dirty="0" smtClean="0"/>
              <a:t>We provide assistance with the payment within our software</a:t>
            </a:r>
          </a:p>
          <a:p>
            <a:r>
              <a:rPr lang="en-US" dirty="0"/>
              <a:t>Most </a:t>
            </a:r>
            <a:r>
              <a:rPr lang="en-US" dirty="0" smtClean="0"/>
              <a:t>merchant services providers and POS vendors wish </a:t>
            </a:r>
            <a:r>
              <a:rPr lang="en-US" dirty="0"/>
              <a:t>to </a:t>
            </a:r>
            <a:r>
              <a:rPr lang="en-US" dirty="0" smtClean="0"/>
              <a:t>use their existing hardware vendors and keep costs for customers to a minimum.   We agree. Use your preferred vendors to install the hardware and associated drivers, etc.</a:t>
            </a:r>
            <a:endParaRPr lang="en-US" dirty="0"/>
          </a:p>
          <a:p>
            <a:endParaRPr lang="en-US" dirty="0" smtClean="0"/>
          </a:p>
        </p:txBody>
      </p:sp>
    </p:spTree>
    <p:extLst>
      <p:ext uri="{BB962C8B-B14F-4D97-AF65-F5344CB8AC3E}">
        <p14:creationId xmlns:p14="http://schemas.microsoft.com/office/powerpoint/2010/main" val="237013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Ordering Details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Hardware Distributors install the default values for a device, based on the order</a:t>
            </a:r>
          </a:p>
          <a:p>
            <a:pPr lvl="1"/>
            <a:r>
              <a:rPr lang="en-US" dirty="0" smtClean="0"/>
              <a:t>Operating System</a:t>
            </a:r>
          </a:p>
          <a:p>
            <a:pPr lvl="1"/>
            <a:r>
              <a:rPr lang="en-US" dirty="0" smtClean="0"/>
              <a:t>Applications</a:t>
            </a:r>
          </a:p>
          <a:p>
            <a:pPr lvl="1"/>
            <a:r>
              <a:rPr lang="en-US" dirty="0" smtClean="0"/>
              <a:t>PIN Keys</a:t>
            </a:r>
          </a:p>
          <a:p>
            <a:pPr lvl="1"/>
            <a:r>
              <a:rPr lang="en-US" dirty="0" smtClean="0"/>
              <a:t>Data/MSR Encryption keys (P2P)</a:t>
            </a:r>
          </a:p>
          <a:p>
            <a:pPr marL="457200" lvl="1" indent="0">
              <a:buNone/>
            </a:pPr>
            <a:endParaRPr lang="en-US" dirty="0" smtClean="0"/>
          </a:p>
          <a:p>
            <a:r>
              <a:rPr lang="en-US" dirty="0" smtClean="0"/>
              <a:t>Devices will need to be injected with PIN Debit keys by an authorized injection facility (wherever you do it today).  The merchant account provider’s keys will need to be used.  Contact that provider to identify which facility injects keys on their behalf.</a:t>
            </a:r>
          </a:p>
          <a:p>
            <a:endParaRPr lang="en-US" dirty="0" smtClean="0"/>
          </a:p>
          <a:p>
            <a:r>
              <a:rPr lang="en-US" dirty="0" smtClean="0"/>
              <a:t>Distributors can request “bundles” that contain a standard SLIM CD configuration for VeriFone software so that it can be used out of the box.  Ingenico can already be used out of the box and needs no such bundle</a:t>
            </a:r>
          </a:p>
          <a:p>
            <a:pPr lvl="1"/>
            <a:r>
              <a:rPr lang="en-US" dirty="0" smtClean="0"/>
              <a:t>VeriFone MX devices – Use XPI 5200P, signed by SLIM CD</a:t>
            </a:r>
          </a:p>
          <a:p>
            <a:pPr lvl="1"/>
            <a:r>
              <a:rPr lang="en-US" dirty="0" smtClean="0"/>
              <a:t>VeriFone VX devices – Use XPI 8.4.3, signed by SLIM CD</a:t>
            </a:r>
          </a:p>
          <a:p>
            <a:pPr lvl="1"/>
            <a:r>
              <a:rPr lang="en-US" dirty="0" smtClean="0"/>
              <a:t>Ingenico devices – Use RBA 16.02</a:t>
            </a:r>
          </a:p>
        </p:txBody>
      </p:sp>
    </p:spTree>
    <p:extLst>
      <p:ext uri="{BB962C8B-B14F-4D97-AF65-F5344CB8AC3E}">
        <p14:creationId xmlns:p14="http://schemas.microsoft.com/office/powerpoint/2010/main" val="208086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in the cloud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6405" y="4621426"/>
            <a:ext cx="2158253" cy="17253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32" y="2107347"/>
            <a:ext cx="3101546" cy="20974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913" y="2289441"/>
            <a:ext cx="2765854" cy="2074391"/>
          </a:xfrm>
          <a:prstGeom prst="rect">
            <a:avLst/>
          </a:prstGeom>
        </p:spPr>
      </p:pic>
      <p:sp>
        <p:nvSpPr>
          <p:cNvPr id="8" name="TextBox 7"/>
          <p:cNvSpPr txBox="1"/>
          <p:nvPr/>
        </p:nvSpPr>
        <p:spPr>
          <a:xfrm>
            <a:off x="4599801" y="5853669"/>
            <a:ext cx="2561967" cy="369332"/>
          </a:xfrm>
          <a:prstGeom prst="rect">
            <a:avLst/>
          </a:prstGeom>
          <a:noFill/>
        </p:spPr>
        <p:txBody>
          <a:bodyPr wrap="square" rtlCol="0">
            <a:spAutoFit/>
          </a:bodyPr>
          <a:lstStyle/>
          <a:p>
            <a:r>
              <a:rPr lang="en-US" dirty="0" smtClean="0"/>
              <a:t>PINPAD with VPN IP</a:t>
            </a:r>
            <a:endParaRPr lang="en-US" dirty="0"/>
          </a:p>
        </p:txBody>
      </p:sp>
      <p:sp>
        <p:nvSpPr>
          <p:cNvPr id="9" name="TextBox 8"/>
          <p:cNvSpPr txBox="1"/>
          <p:nvPr/>
        </p:nvSpPr>
        <p:spPr>
          <a:xfrm>
            <a:off x="1486930" y="4452551"/>
            <a:ext cx="2561967" cy="369332"/>
          </a:xfrm>
          <a:prstGeom prst="rect">
            <a:avLst/>
          </a:prstGeom>
          <a:noFill/>
        </p:spPr>
        <p:txBody>
          <a:bodyPr wrap="square" rtlCol="0">
            <a:spAutoFit/>
          </a:bodyPr>
          <a:lstStyle/>
          <a:p>
            <a:r>
              <a:rPr lang="en-US" dirty="0" smtClean="0"/>
              <a:t>POS SYSTEM</a:t>
            </a:r>
            <a:endParaRPr lang="en-US" dirty="0"/>
          </a:p>
        </p:txBody>
      </p:sp>
      <p:sp>
        <p:nvSpPr>
          <p:cNvPr id="10" name="TextBox 9"/>
          <p:cNvSpPr txBox="1"/>
          <p:nvPr/>
        </p:nvSpPr>
        <p:spPr>
          <a:xfrm>
            <a:off x="7594256" y="4589161"/>
            <a:ext cx="2561967" cy="369332"/>
          </a:xfrm>
          <a:prstGeom prst="rect">
            <a:avLst/>
          </a:prstGeom>
          <a:noFill/>
        </p:spPr>
        <p:txBody>
          <a:bodyPr wrap="square" rtlCol="0">
            <a:spAutoFit/>
          </a:bodyPr>
          <a:lstStyle/>
          <a:p>
            <a:r>
              <a:rPr lang="en-US" dirty="0" smtClean="0"/>
              <a:t>SLIM CD</a:t>
            </a:r>
            <a:endParaRPr lang="en-US" dirty="0"/>
          </a:p>
        </p:txBody>
      </p:sp>
      <p:sp>
        <p:nvSpPr>
          <p:cNvPr id="14" name="Left-Right Arrow 13"/>
          <p:cNvSpPr/>
          <p:nvPr/>
        </p:nvSpPr>
        <p:spPr>
          <a:xfrm>
            <a:off x="4415481" y="3435178"/>
            <a:ext cx="2746287" cy="4366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20439081">
            <a:off x="4466828" y="4483273"/>
            <a:ext cx="2746287" cy="4366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8610" y="3817265"/>
            <a:ext cx="520014" cy="771896"/>
          </a:xfrm>
          <a:prstGeom prst="rect">
            <a:avLst/>
          </a:prstGeom>
        </p:spPr>
      </p:pic>
    </p:spTree>
    <p:extLst>
      <p:ext uri="{BB962C8B-B14F-4D97-AF65-F5344CB8AC3E}">
        <p14:creationId xmlns:p14="http://schemas.microsoft.com/office/powerpoint/2010/main" val="2775625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Options</a:t>
            </a:r>
            <a:endParaRPr lang="en-US" dirty="0"/>
          </a:p>
        </p:txBody>
      </p:sp>
      <p:sp>
        <p:nvSpPr>
          <p:cNvPr id="3" name="Content Placeholder 2"/>
          <p:cNvSpPr>
            <a:spLocks noGrp="1"/>
          </p:cNvSpPr>
          <p:nvPr>
            <p:ph idx="1"/>
          </p:nvPr>
        </p:nvSpPr>
        <p:spPr/>
        <p:txBody>
          <a:bodyPr/>
          <a:lstStyle/>
          <a:p>
            <a:r>
              <a:rPr lang="en-US" dirty="0" smtClean="0"/>
              <a:t>USB/Serial – Available today</a:t>
            </a:r>
          </a:p>
          <a:p>
            <a:r>
              <a:rPr lang="en-US" dirty="0" smtClean="0"/>
              <a:t>USB/HID – An Ingenico option, available today</a:t>
            </a:r>
          </a:p>
          <a:p>
            <a:r>
              <a:rPr lang="en-US" dirty="0" smtClean="0"/>
              <a:t>TCP/IP – Available on Ingenico, coming soon to VeriFone</a:t>
            </a:r>
          </a:p>
          <a:p>
            <a:pPr lvl="1"/>
            <a:r>
              <a:rPr lang="en-US" dirty="0" smtClean="0"/>
              <a:t>VeriFone considerations</a:t>
            </a:r>
          </a:p>
          <a:p>
            <a:pPr lvl="2"/>
            <a:r>
              <a:rPr lang="en-US" dirty="0" smtClean="0"/>
              <a:t>Static IP –vs- DHCP</a:t>
            </a:r>
          </a:p>
          <a:p>
            <a:pPr lvl="2"/>
            <a:r>
              <a:rPr lang="en-US" dirty="0" smtClean="0"/>
              <a:t>Find device by MAC</a:t>
            </a:r>
          </a:p>
          <a:p>
            <a:pPr lvl="2"/>
            <a:r>
              <a:rPr lang="en-US" dirty="0" smtClean="0"/>
              <a:t>SSL on or off</a:t>
            </a:r>
          </a:p>
          <a:p>
            <a:pPr lvl="2"/>
            <a:r>
              <a:rPr lang="en-US" dirty="0" smtClean="0"/>
              <a:t>Proxy Server</a:t>
            </a:r>
          </a:p>
          <a:p>
            <a:pPr lvl="2"/>
            <a:r>
              <a:rPr lang="en-US" dirty="0" err="1" smtClean="0"/>
              <a:t>PassPhrase</a:t>
            </a:r>
            <a:r>
              <a:rPr lang="en-US" dirty="0" smtClean="0"/>
              <a:t> / Client </a:t>
            </a:r>
            <a:r>
              <a:rPr lang="en-US" dirty="0" err="1" smtClean="0"/>
              <a:t>Auth</a:t>
            </a:r>
            <a:r>
              <a:rPr lang="en-US" dirty="0" smtClean="0"/>
              <a:t> / Server  (See </a:t>
            </a:r>
            <a:r>
              <a:rPr lang="en-US" dirty="0" err="1" smtClean="0"/>
              <a:t>vHostTerm</a:t>
            </a:r>
            <a:r>
              <a:rPr lang="en-US" dirty="0" smtClean="0"/>
              <a:t> for these options)</a:t>
            </a:r>
          </a:p>
          <a:p>
            <a:endParaRPr lang="en-US" dirty="0" smtClean="0"/>
          </a:p>
        </p:txBody>
      </p:sp>
    </p:spTree>
    <p:extLst>
      <p:ext uri="{BB962C8B-B14F-4D97-AF65-F5344CB8AC3E}">
        <p14:creationId xmlns:p14="http://schemas.microsoft.com/office/powerpoint/2010/main" val="1687825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“Look &amp; Feel”</a:t>
            </a:r>
            <a:endParaRPr lang="en-US" dirty="0"/>
          </a:p>
        </p:txBody>
      </p:sp>
      <p:sp>
        <p:nvSpPr>
          <p:cNvPr id="3" name="Content Placeholder 2"/>
          <p:cNvSpPr>
            <a:spLocks noGrp="1"/>
          </p:cNvSpPr>
          <p:nvPr>
            <p:ph idx="1"/>
          </p:nvPr>
        </p:nvSpPr>
        <p:spPr/>
        <p:txBody>
          <a:bodyPr>
            <a:normAutofit/>
          </a:bodyPr>
          <a:lstStyle/>
          <a:p>
            <a:r>
              <a:rPr lang="en-US" dirty="0" smtClean="0"/>
              <a:t>Once we certify an OS with an XPI or RBA, it MUST remain that way</a:t>
            </a:r>
          </a:p>
          <a:p>
            <a:r>
              <a:rPr lang="en-US" dirty="0" smtClean="0"/>
              <a:t>Custom forms can be used without needing certification</a:t>
            </a:r>
          </a:p>
          <a:p>
            <a:r>
              <a:rPr lang="en-US" dirty="0" smtClean="0"/>
              <a:t>VeriFone</a:t>
            </a:r>
          </a:p>
          <a:p>
            <a:pPr lvl="1"/>
            <a:r>
              <a:rPr lang="en-US" dirty="0" smtClean="0"/>
              <a:t>FormAgent forms can be downloaded outside of XPI and can be done at any time</a:t>
            </a:r>
          </a:p>
          <a:p>
            <a:pPr lvl="1"/>
            <a:r>
              <a:rPr lang="en-US" dirty="0" smtClean="0"/>
              <a:t>XPI Packages WILL need to be signed (offline discussion for those that want to provide custom logo or branding for their customers)</a:t>
            </a:r>
          </a:p>
          <a:p>
            <a:r>
              <a:rPr lang="en-US" dirty="0" smtClean="0"/>
              <a:t>Ingenico</a:t>
            </a:r>
            <a:endParaRPr lang="en-US" dirty="0"/>
          </a:p>
          <a:p>
            <a:pPr lvl="1"/>
            <a:r>
              <a:rPr lang="en-US" dirty="0" smtClean="0"/>
              <a:t>Custom forms can be downloaded outside of RBA updates without being signed.</a:t>
            </a:r>
            <a:endParaRPr lang="en-US" dirty="0"/>
          </a:p>
          <a:p>
            <a:pPr lvl="1"/>
            <a:endParaRPr lang="en-US" dirty="0"/>
          </a:p>
        </p:txBody>
      </p:sp>
    </p:spTree>
    <p:extLst>
      <p:ext uri="{BB962C8B-B14F-4D97-AF65-F5344CB8AC3E}">
        <p14:creationId xmlns:p14="http://schemas.microsoft.com/office/powerpoint/2010/main" val="1050073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Opportunities</a:t>
            </a:r>
            <a:endParaRPr lang="en-US" dirty="0"/>
          </a:p>
        </p:txBody>
      </p:sp>
      <p:sp>
        <p:nvSpPr>
          <p:cNvPr id="3" name="Content Placeholder 2"/>
          <p:cNvSpPr>
            <a:spLocks noGrp="1"/>
          </p:cNvSpPr>
          <p:nvPr>
            <p:ph idx="1"/>
          </p:nvPr>
        </p:nvSpPr>
        <p:spPr/>
        <p:txBody>
          <a:bodyPr>
            <a:normAutofit/>
          </a:bodyPr>
          <a:lstStyle/>
          <a:p>
            <a:r>
              <a:rPr lang="en-US" dirty="0"/>
              <a:t>We recommend that the hardware reseller deliver the hardware and install the drivers on the PC, configure the hardware (if needed) then test it for proper operation.</a:t>
            </a:r>
          </a:p>
          <a:p>
            <a:r>
              <a:rPr lang="en-US" dirty="0" smtClean="0"/>
              <a:t>Some maintenance will need to be performed to the devices as the CAPK keys are expired/retired in 2017.</a:t>
            </a:r>
          </a:p>
          <a:p>
            <a:r>
              <a:rPr lang="en-US" dirty="0" smtClean="0"/>
              <a:t>For </a:t>
            </a:r>
            <a:r>
              <a:rPr lang="en-US" dirty="0"/>
              <a:t>those that wish to be “hands off” and have carte-blanche services, </a:t>
            </a:r>
            <a:r>
              <a:rPr lang="en-US" dirty="0" smtClean="0"/>
              <a:t>SLIM CD can </a:t>
            </a:r>
            <a:r>
              <a:rPr lang="en-US" dirty="0"/>
              <a:t>assume the responsibilities for PC driver installation, hardware configuration, </a:t>
            </a:r>
            <a:r>
              <a:rPr lang="en-US" dirty="0" smtClean="0"/>
              <a:t>ongoing device maintenance etc.  Stay tuned for more information on this option, including a schedule of fees and referral income options for this service.</a:t>
            </a:r>
            <a:endParaRPr lang="en-US" dirty="0"/>
          </a:p>
          <a:p>
            <a:endParaRPr lang="en-US" dirty="0"/>
          </a:p>
        </p:txBody>
      </p:sp>
    </p:spTree>
    <p:extLst>
      <p:ext uri="{BB962C8B-B14F-4D97-AF65-F5344CB8AC3E}">
        <p14:creationId xmlns:p14="http://schemas.microsoft.com/office/powerpoint/2010/main" val="2910783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a:xfrm>
            <a:off x="838200" y="1833863"/>
            <a:ext cx="10515600" cy="4351338"/>
          </a:xfrm>
        </p:spPr>
        <p:txBody>
          <a:bodyPr/>
          <a:lstStyle/>
          <a:p>
            <a:r>
              <a:rPr lang="en-US" dirty="0" smtClean="0"/>
              <a:t>Getting help from VeriFone and Ingenico is difficult at this time.</a:t>
            </a:r>
          </a:p>
          <a:p>
            <a:endParaRPr lang="en-US" dirty="0" smtClean="0"/>
          </a:p>
          <a:p>
            <a:endParaRPr lang="en-US" dirty="0"/>
          </a:p>
          <a:p>
            <a:r>
              <a:rPr lang="en-US" dirty="0" smtClean="0"/>
              <a:t>Questions on EMV…  Send emails to:  </a:t>
            </a:r>
            <a:r>
              <a:rPr lang="en-US" dirty="0" smtClean="0">
                <a:hlinkClick r:id="rId2"/>
              </a:rPr>
              <a:t>frank@slimcd.com</a:t>
            </a:r>
            <a:endParaRPr lang="en-US" dirty="0" smtClean="0"/>
          </a:p>
        </p:txBody>
      </p:sp>
    </p:spTree>
    <p:extLst>
      <p:ext uri="{BB962C8B-B14F-4D97-AF65-F5344CB8AC3E}">
        <p14:creationId xmlns:p14="http://schemas.microsoft.com/office/powerpoint/2010/main" val="177110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347209" y="3668227"/>
            <a:ext cx="1443990" cy="1095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SlimCD.com</a:t>
            </a:r>
          </a:p>
          <a:p>
            <a:pPr algn="ctr"/>
            <a:r>
              <a:rPr lang="en-US" dirty="0" smtClean="0">
                <a:solidFill>
                  <a:schemeClr val="tx1"/>
                </a:solidFill>
              </a:rPr>
              <a:t>Payment</a:t>
            </a:r>
          </a:p>
          <a:p>
            <a:pPr algn="ctr"/>
            <a:r>
              <a:rPr lang="en-US" dirty="0" smtClean="0">
                <a:solidFill>
                  <a:schemeClr val="tx1"/>
                </a:solidFill>
              </a:rPr>
              <a:t>Web Services</a:t>
            </a:r>
            <a:endParaRPr lang="en-US" dirty="0">
              <a:solidFill>
                <a:schemeClr val="tx1"/>
              </a:solidFill>
            </a:endParaRPr>
          </a:p>
        </p:txBody>
      </p:sp>
      <p:sp>
        <p:nvSpPr>
          <p:cNvPr id="2" name="Title 1"/>
          <p:cNvSpPr>
            <a:spLocks noGrp="1"/>
          </p:cNvSpPr>
          <p:nvPr>
            <p:ph type="title"/>
          </p:nvPr>
        </p:nvSpPr>
        <p:spPr/>
        <p:txBody>
          <a:bodyPr/>
          <a:lstStyle/>
          <a:p>
            <a:r>
              <a:rPr lang="en-US" dirty="0" smtClean="0"/>
              <a:t>Option 1 - Direct Web Service Payment Calls</a:t>
            </a:r>
            <a:endParaRPr lang="en-US" dirty="0"/>
          </a:p>
        </p:txBody>
      </p:sp>
      <p:sp>
        <p:nvSpPr>
          <p:cNvPr id="6" name="Rectangle 5"/>
          <p:cNvSpPr/>
          <p:nvPr/>
        </p:nvSpPr>
        <p:spPr>
          <a:xfrm>
            <a:off x="754380" y="1690688"/>
            <a:ext cx="3394710" cy="3864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1612" y="1696366"/>
            <a:ext cx="3326130" cy="369332"/>
          </a:xfrm>
          <a:prstGeom prst="rect">
            <a:avLst/>
          </a:prstGeom>
          <a:noFill/>
        </p:spPr>
        <p:txBody>
          <a:bodyPr wrap="square" rtlCol="0">
            <a:spAutoFit/>
          </a:bodyPr>
          <a:lstStyle/>
          <a:p>
            <a:r>
              <a:rPr lang="en-US" dirty="0" smtClean="0"/>
              <a:t>POS or Kiosk Stack</a:t>
            </a:r>
            <a:endParaRPr lang="en-US" dirty="0"/>
          </a:p>
        </p:txBody>
      </p:sp>
      <p:sp>
        <p:nvSpPr>
          <p:cNvPr id="8" name="Rectangle 7"/>
          <p:cNvSpPr/>
          <p:nvPr/>
        </p:nvSpPr>
        <p:spPr>
          <a:xfrm>
            <a:off x="1268730" y="2075297"/>
            <a:ext cx="2197416" cy="75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POS Interface Code</a:t>
            </a:r>
            <a:endParaRPr lang="en-US" dirty="0">
              <a:solidFill>
                <a:schemeClr val="tx1"/>
              </a:solidFill>
            </a:endParaRPr>
          </a:p>
        </p:txBody>
      </p:sp>
      <p:sp>
        <p:nvSpPr>
          <p:cNvPr id="9" name="Rectangle 8"/>
          <p:cNvSpPr/>
          <p:nvPr/>
        </p:nvSpPr>
        <p:spPr>
          <a:xfrm>
            <a:off x="1305877" y="3002495"/>
            <a:ext cx="2160269" cy="7226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Developer integrates to device</a:t>
            </a:r>
            <a:endParaRPr lang="en-US" dirty="0">
              <a:solidFill>
                <a:schemeClr val="tx1"/>
              </a:solidFill>
            </a:endParaRPr>
          </a:p>
        </p:txBody>
      </p:sp>
      <p:sp>
        <p:nvSpPr>
          <p:cNvPr id="10" name="Rectangle 9"/>
          <p:cNvSpPr/>
          <p:nvPr/>
        </p:nvSpPr>
        <p:spPr>
          <a:xfrm>
            <a:off x="2477452" y="4026592"/>
            <a:ext cx="1497329" cy="133814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SlimCD Web Services or libraries</a:t>
            </a:r>
            <a:endParaRPr lang="en-US" dirty="0">
              <a:solidFill>
                <a:schemeClr val="tx1"/>
              </a:solidFill>
            </a:endParaRPr>
          </a:p>
        </p:txBody>
      </p:sp>
      <p:sp>
        <p:nvSpPr>
          <p:cNvPr id="11" name="Rectangle 10"/>
          <p:cNvSpPr/>
          <p:nvPr/>
        </p:nvSpPr>
        <p:spPr>
          <a:xfrm>
            <a:off x="956307" y="4026592"/>
            <a:ext cx="1433517" cy="13497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Device Driver from Device Company</a:t>
            </a:r>
            <a:endParaRPr lang="en-US" dirty="0">
              <a:solidFill>
                <a:schemeClr val="tx1"/>
              </a:solidFill>
            </a:endParaRPr>
          </a:p>
        </p:txBody>
      </p:sp>
      <p:sp>
        <p:nvSpPr>
          <p:cNvPr id="12" name="TextBox 11"/>
          <p:cNvSpPr txBox="1"/>
          <p:nvPr/>
        </p:nvSpPr>
        <p:spPr>
          <a:xfrm>
            <a:off x="5903595" y="1960067"/>
            <a:ext cx="5724526" cy="3416320"/>
          </a:xfrm>
          <a:prstGeom prst="rect">
            <a:avLst/>
          </a:prstGeom>
          <a:noFill/>
        </p:spPr>
        <p:txBody>
          <a:bodyPr wrap="square" rtlCol="0">
            <a:spAutoFit/>
          </a:bodyPr>
          <a:lstStyle/>
          <a:p>
            <a:pPr marL="342900" indent="-342900">
              <a:buFont typeface="+mj-lt"/>
              <a:buAutoNum type="arabicPeriod"/>
            </a:pPr>
            <a:r>
              <a:rPr lang="en-US" dirty="0" smtClean="0"/>
              <a:t>POS Interface Code written by the POS developer.</a:t>
            </a:r>
          </a:p>
          <a:p>
            <a:pPr marL="342900" indent="-342900">
              <a:buFont typeface="+mj-lt"/>
              <a:buAutoNum type="arabicPeriod"/>
            </a:pPr>
            <a:endParaRPr lang="en-US" dirty="0" smtClean="0"/>
          </a:p>
          <a:p>
            <a:pPr marL="342900" indent="-342900">
              <a:buFont typeface="+mj-lt"/>
              <a:buAutoNum type="arabicPeriod"/>
            </a:pPr>
            <a:r>
              <a:rPr lang="en-US" dirty="0" smtClean="0"/>
              <a:t>Developer contacts device directly, with full control over all prompts and transaction flow.</a:t>
            </a:r>
          </a:p>
          <a:p>
            <a:pPr marL="800100" lvl="1" indent="-342900">
              <a:buFont typeface="+mj-lt"/>
              <a:buAutoNum type="arabicPeriod"/>
            </a:pPr>
            <a:endParaRPr lang="en-US" dirty="0" smtClean="0"/>
          </a:p>
          <a:p>
            <a:pPr marL="342900" indent="-342900">
              <a:buFont typeface="+mj-lt"/>
              <a:buAutoNum type="arabicPeriod"/>
            </a:pPr>
            <a:r>
              <a:rPr lang="en-US" dirty="0" smtClean="0"/>
              <a:t>Developer uses SLIM CD Web Services or libraries to process through Vantiv (or others)</a:t>
            </a:r>
          </a:p>
          <a:p>
            <a:pPr marL="342900" indent="-342900">
              <a:buFont typeface="+mj-lt"/>
              <a:buAutoNum type="arabicPeriod"/>
            </a:pPr>
            <a:endParaRPr lang="en-US" dirty="0" smtClean="0"/>
          </a:p>
          <a:p>
            <a:pPr marL="342900" indent="-342900">
              <a:buFont typeface="+mj-lt"/>
              <a:buAutoNum type="arabicPeriod"/>
            </a:pPr>
            <a:r>
              <a:rPr lang="en-US" dirty="0" smtClean="0"/>
              <a:t>Hardware manufacturer provides Windows device drivers (if needed)</a:t>
            </a:r>
          </a:p>
          <a:p>
            <a:endParaRPr lang="en-US" dirty="0" smtClean="0"/>
          </a:p>
          <a:p>
            <a:endParaRPr lang="en-US" dirty="0"/>
          </a:p>
        </p:txBody>
      </p:sp>
      <p:cxnSp>
        <p:nvCxnSpPr>
          <p:cNvPr id="14" name="Straight Arrow Connector 13"/>
          <p:cNvCxnSpPr/>
          <p:nvPr/>
        </p:nvCxnSpPr>
        <p:spPr>
          <a:xfrm flipV="1">
            <a:off x="3891674" y="4407349"/>
            <a:ext cx="459343" cy="554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48864" y="2760363"/>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43089" y="3744325"/>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96089" y="3711716"/>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AutoShape 2" descr="Image result for mx 915"/>
          <p:cNvSpPr>
            <a:spLocks noChangeAspect="1" noChangeArrowheads="1"/>
          </p:cNvSpPr>
          <p:nvPr/>
        </p:nvSpPr>
        <p:spPr bwMode="auto">
          <a:xfrm>
            <a:off x="-31751" y="-136526"/>
            <a:ext cx="1370965" cy="13709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p:nvPicPr>
        <p:blipFill>
          <a:blip r:embed="rId2"/>
          <a:stretch>
            <a:fillRect/>
          </a:stretch>
        </p:blipFill>
        <p:spPr>
          <a:xfrm>
            <a:off x="1189312" y="5688332"/>
            <a:ext cx="967505" cy="999123"/>
          </a:xfrm>
          <a:prstGeom prst="rect">
            <a:avLst/>
          </a:prstGeom>
        </p:spPr>
      </p:pic>
      <p:cxnSp>
        <p:nvCxnSpPr>
          <p:cNvPr id="31" name="Straight Arrow Connector 30"/>
          <p:cNvCxnSpPr/>
          <p:nvPr/>
        </p:nvCxnSpPr>
        <p:spPr>
          <a:xfrm>
            <a:off x="1658775" y="5382032"/>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15990" y="5365166"/>
            <a:ext cx="6096000" cy="646331"/>
          </a:xfrm>
          <a:prstGeom prst="rect">
            <a:avLst/>
          </a:prstGeom>
        </p:spPr>
        <p:txBody>
          <a:bodyPr>
            <a:spAutoFit/>
          </a:bodyPr>
          <a:lstStyle/>
          <a:p>
            <a:pPr marL="285750" indent="-285750">
              <a:buFont typeface="Wingdings" panose="05000000000000000000" pitchFamily="2" charset="2"/>
              <a:buChar char="ü"/>
            </a:pPr>
            <a:r>
              <a:rPr lang="en-US" dirty="0" smtClean="0"/>
              <a:t>The developer touches the cardholder data</a:t>
            </a:r>
          </a:p>
          <a:p>
            <a:pPr marL="285750" indent="-285750">
              <a:buFont typeface="Wingdings" panose="05000000000000000000" pitchFamily="2" charset="2"/>
              <a:buChar char="ü"/>
            </a:pPr>
            <a:r>
              <a:rPr lang="en-US" dirty="0" smtClean="0"/>
              <a:t>EMV and PCI certification by the developer </a:t>
            </a:r>
            <a:r>
              <a:rPr lang="en-US" b="1" u="sng" dirty="0" smtClean="0"/>
              <a:t>IS REQUIRED</a:t>
            </a:r>
            <a:endParaRPr lang="en-US" dirty="0"/>
          </a:p>
        </p:txBody>
      </p:sp>
    </p:spTree>
    <p:extLst>
      <p:ext uri="{BB962C8B-B14F-4D97-AF65-F5344CB8AC3E}">
        <p14:creationId xmlns:p14="http://schemas.microsoft.com/office/powerpoint/2010/main" val="105855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2 -.NET Libraries on a POS or Kiosk</a:t>
            </a:r>
            <a:endParaRPr lang="en-US" dirty="0"/>
          </a:p>
        </p:txBody>
      </p:sp>
      <p:sp>
        <p:nvSpPr>
          <p:cNvPr id="6" name="Rectangle 5"/>
          <p:cNvSpPr/>
          <p:nvPr/>
        </p:nvSpPr>
        <p:spPr>
          <a:xfrm>
            <a:off x="754380" y="1690688"/>
            <a:ext cx="3394710" cy="428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8507" y="1698326"/>
            <a:ext cx="3326130" cy="369332"/>
          </a:xfrm>
          <a:prstGeom prst="rect">
            <a:avLst/>
          </a:prstGeom>
          <a:noFill/>
        </p:spPr>
        <p:txBody>
          <a:bodyPr wrap="square" rtlCol="0">
            <a:spAutoFit/>
          </a:bodyPr>
          <a:lstStyle/>
          <a:p>
            <a:r>
              <a:rPr lang="en-US" dirty="0" smtClean="0"/>
              <a:t>POS or Kiosk Stack</a:t>
            </a:r>
            <a:endParaRPr lang="en-US" dirty="0"/>
          </a:p>
        </p:txBody>
      </p:sp>
      <p:sp>
        <p:nvSpPr>
          <p:cNvPr id="8" name="Rectangle 7"/>
          <p:cNvSpPr/>
          <p:nvPr/>
        </p:nvSpPr>
        <p:spPr>
          <a:xfrm>
            <a:off x="1268730" y="2075297"/>
            <a:ext cx="2197416" cy="75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POS Interface Code</a:t>
            </a:r>
            <a:endParaRPr lang="en-US" dirty="0">
              <a:solidFill>
                <a:schemeClr val="tx1"/>
              </a:solidFill>
            </a:endParaRPr>
          </a:p>
        </p:txBody>
      </p:sp>
      <p:sp>
        <p:nvSpPr>
          <p:cNvPr id="9" name="Rectangle 8"/>
          <p:cNvSpPr/>
          <p:nvPr/>
        </p:nvSpPr>
        <p:spPr>
          <a:xfrm>
            <a:off x="1268730" y="3067600"/>
            <a:ext cx="2160269" cy="7226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SlimCD Hardware Abstraction Layer</a:t>
            </a:r>
            <a:endParaRPr lang="en-US" dirty="0">
              <a:solidFill>
                <a:schemeClr val="tx1"/>
              </a:solidFill>
            </a:endParaRPr>
          </a:p>
        </p:txBody>
      </p:sp>
      <p:sp>
        <p:nvSpPr>
          <p:cNvPr id="10" name="Rectangle 9"/>
          <p:cNvSpPr/>
          <p:nvPr/>
        </p:nvSpPr>
        <p:spPr>
          <a:xfrm>
            <a:off x="1268731" y="4026593"/>
            <a:ext cx="2160268" cy="7543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SlimCD Per-Device Code</a:t>
            </a:r>
            <a:endParaRPr lang="en-US" dirty="0">
              <a:solidFill>
                <a:schemeClr val="tx1"/>
              </a:solidFill>
            </a:endParaRPr>
          </a:p>
        </p:txBody>
      </p:sp>
      <p:sp>
        <p:nvSpPr>
          <p:cNvPr id="11" name="Rectangle 10"/>
          <p:cNvSpPr/>
          <p:nvPr/>
        </p:nvSpPr>
        <p:spPr>
          <a:xfrm>
            <a:off x="1268730" y="5030986"/>
            <a:ext cx="2160269" cy="754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Device Driver from Device Company</a:t>
            </a:r>
            <a:endParaRPr lang="en-US" dirty="0">
              <a:solidFill>
                <a:schemeClr val="tx1"/>
              </a:solidFill>
            </a:endParaRPr>
          </a:p>
        </p:txBody>
      </p:sp>
      <p:sp>
        <p:nvSpPr>
          <p:cNvPr id="12" name="TextBox 11"/>
          <p:cNvSpPr txBox="1"/>
          <p:nvPr/>
        </p:nvSpPr>
        <p:spPr>
          <a:xfrm>
            <a:off x="5903595" y="1960067"/>
            <a:ext cx="5724526" cy="3693319"/>
          </a:xfrm>
          <a:prstGeom prst="rect">
            <a:avLst/>
          </a:prstGeom>
          <a:noFill/>
        </p:spPr>
        <p:txBody>
          <a:bodyPr wrap="square" rtlCol="0">
            <a:spAutoFit/>
          </a:bodyPr>
          <a:lstStyle/>
          <a:p>
            <a:pPr marL="342900" indent="-342900">
              <a:buFont typeface="+mj-lt"/>
              <a:buAutoNum type="arabicPeriod"/>
            </a:pPr>
            <a:r>
              <a:rPr lang="en-US" dirty="0" smtClean="0"/>
              <a:t>POS Interface Code written by the POS developer.</a:t>
            </a:r>
          </a:p>
          <a:p>
            <a:pPr marL="342900" indent="-342900">
              <a:buFont typeface="+mj-lt"/>
              <a:buAutoNum type="arabicPeriod"/>
            </a:pPr>
            <a:endParaRPr lang="en-US" dirty="0" smtClean="0"/>
          </a:p>
          <a:p>
            <a:pPr marL="342900" indent="-342900">
              <a:buFont typeface="+mj-lt"/>
              <a:buAutoNum type="arabicPeriod"/>
            </a:pPr>
            <a:r>
              <a:rPr lang="en-US" dirty="0" smtClean="0"/>
              <a:t>SlimCD Hardware Abstraction Layer is a set of calls that allow the developer to call the same methods for:</a:t>
            </a:r>
          </a:p>
          <a:p>
            <a:pPr marL="800100" lvl="1" indent="-342900">
              <a:buFont typeface="Arial" panose="020B0604020202020204" pitchFamily="34" charset="0"/>
              <a:buChar char="•"/>
            </a:pPr>
            <a:r>
              <a:rPr lang="en-US" dirty="0" smtClean="0"/>
              <a:t>Connecting</a:t>
            </a:r>
          </a:p>
          <a:p>
            <a:pPr marL="800100" lvl="1" indent="-342900">
              <a:buFont typeface="Arial" panose="020B0604020202020204" pitchFamily="34" charset="0"/>
              <a:buChar char="•"/>
            </a:pPr>
            <a:r>
              <a:rPr lang="en-US" dirty="0" smtClean="0"/>
              <a:t>Starting a transaction by sending an amount (etc.)</a:t>
            </a:r>
          </a:p>
          <a:p>
            <a:pPr marL="800100" lvl="1" indent="-342900">
              <a:buFont typeface="Arial" panose="020B0604020202020204" pitchFamily="34" charset="0"/>
              <a:buChar char="•"/>
            </a:pPr>
            <a:r>
              <a:rPr lang="en-US" dirty="0" smtClean="0"/>
              <a:t>Getting back the approved/declined results</a:t>
            </a:r>
          </a:p>
          <a:p>
            <a:pPr marL="800100" lvl="1" indent="-342900">
              <a:buFont typeface="+mj-lt"/>
              <a:buAutoNum type="arabicPeriod"/>
            </a:pPr>
            <a:endParaRPr lang="en-US" dirty="0" smtClean="0"/>
          </a:p>
          <a:p>
            <a:pPr marL="342900" indent="-342900">
              <a:buFont typeface="+mj-lt"/>
              <a:buAutoNum type="arabicPeriod"/>
            </a:pPr>
            <a:r>
              <a:rPr lang="en-US" dirty="0" smtClean="0"/>
              <a:t>SlimCD Per Device Code communicates with the device and to SLIMCD.COM</a:t>
            </a:r>
          </a:p>
          <a:p>
            <a:pPr marL="342900" indent="-342900">
              <a:buFont typeface="+mj-lt"/>
              <a:buAutoNum type="arabicPeriod"/>
            </a:pPr>
            <a:endParaRPr lang="en-US" dirty="0" smtClean="0"/>
          </a:p>
          <a:p>
            <a:pPr marL="342900" indent="-342900">
              <a:buFont typeface="+mj-lt"/>
              <a:buAutoNum type="arabicPeriod"/>
            </a:pPr>
            <a:r>
              <a:rPr lang="en-US" dirty="0" smtClean="0"/>
              <a:t>Hardware manufacturer provides Windows device drivers (if needed)</a:t>
            </a:r>
          </a:p>
        </p:txBody>
      </p:sp>
      <p:sp>
        <p:nvSpPr>
          <p:cNvPr id="15" name="Rectangle 14"/>
          <p:cNvSpPr/>
          <p:nvPr/>
        </p:nvSpPr>
        <p:spPr>
          <a:xfrm>
            <a:off x="4271007" y="3801661"/>
            <a:ext cx="1443990" cy="1095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SlimCD.com</a:t>
            </a:r>
          </a:p>
          <a:p>
            <a:pPr algn="ctr"/>
            <a:r>
              <a:rPr lang="en-US" dirty="0" smtClean="0">
                <a:solidFill>
                  <a:schemeClr val="tx1"/>
                </a:solidFill>
              </a:rPr>
              <a:t>Payment</a:t>
            </a:r>
          </a:p>
          <a:p>
            <a:pPr algn="ctr"/>
            <a:r>
              <a:rPr lang="en-US" dirty="0" smtClean="0">
                <a:solidFill>
                  <a:schemeClr val="tx1"/>
                </a:solidFill>
              </a:rPr>
              <a:t>Web Services</a:t>
            </a:r>
            <a:endParaRPr lang="en-US" dirty="0">
              <a:solidFill>
                <a:schemeClr val="tx1"/>
              </a:solidFill>
            </a:endParaRPr>
          </a:p>
        </p:txBody>
      </p:sp>
      <p:cxnSp>
        <p:nvCxnSpPr>
          <p:cNvPr id="14" name="Straight Arrow Connector 13"/>
          <p:cNvCxnSpPr>
            <a:stCxn id="10" idx="3"/>
          </p:cNvCxnSpPr>
          <p:nvPr/>
        </p:nvCxnSpPr>
        <p:spPr>
          <a:xfrm flipV="1">
            <a:off x="3428999" y="4403782"/>
            <a:ext cx="937260" cy="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0"/>
          </p:cNvCxnSpPr>
          <p:nvPr/>
        </p:nvCxnSpPr>
        <p:spPr>
          <a:xfrm>
            <a:off x="2348864" y="2760363"/>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48863" y="3719356"/>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85997" y="4755160"/>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a:fillRect/>
          </a:stretch>
        </p:blipFill>
        <p:spPr>
          <a:xfrm>
            <a:off x="4403406" y="5021342"/>
            <a:ext cx="967505" cy="999123"/>
          </a:xfrm>
          <a:prstGeom prst="rect">
            <a:avLst/>
          </a:prstGeom>
        </p:spPr>
      </p:pic>
      <p:cxnSp>
        <p:nvCxnSpPr>
          <p:cNvPr id="20" name="Straight Arrow Connector 19"/>
          <p:cNvCxnSpPr/>
          <p:nvPr/>
        </p:nvCxnSpPr>
        <p:spPr>
          <a:xfrm flipV="1">
            <a:off x="3466146" y="5527781"/>
            <a:ext cx="937260" cy="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6000" y="5821442"/>
            <a:ext cx="6096000" cy="646331"/>
          </a:xfrm>
          <a:prstGeom prst="rect">
            <a:avLst/>
          </a:prstGeom>
        </p:spPr>
        <p:txBody>
          <a:bodyPr>
            <a:spAutoFit/>
          </a:bodyPr>
          <a:lstStyle/>
          <a:p>
            <a:pPr marL="285750" indent="-285750">
              <a:buFont typeface="Wingdings" panose="05000000000000000000" pitchFamily="2" charset="2"/>
              <a:buChar char="ü"/>
            </a:pPr>
            <a:r>
              <a:rPr lang="en-US" dirty="0" smtClean="0"/>
              <a:t>The developer never touches the cardholder data</a:t>
            </a:r>
          </a:p>
          <a:p>
            <a:pPr marL="285750" indent="-285750">
              <a:buFont typeface="Wingdings" panose="05000000000000000000" pitchFamily="2" charset="2"/>
              <a:buChar char="ü"/>
            </a:pPr>
            <a:r>
              <a:rPr lang="en-US" dirty="0" smtClean="0"/>
              <a:t>No EMV certification required by the developer</a:t>
            </a:r>
            <a:endParaRPr lang="en-US" dirty="0"/>
          </a:p>
        </p:txBody>
      </p:sp>
    </p:spTree>
    <p:extLst>
      <p:ext uri="{BB962C8B-B14F-4D97-AF65-F5344CB8AC3E}">
        <p14:creationId xmlns:p14="http://schemas.microsoft.com/office/powerpoint/2010/main" val="193409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781" y="4688880"/>
            <a:ext cx="594773" cy="594360"/>
          </a:xfrm>
          <a:prstGeom prst="rect">
            <a:avLst/>
          </a:prstGeom>
        </p:spPr>
      </p:pic>
      <p:sp>
        <p:nvSpPr>
          <p:cNvPr id="19" name="Rectangle 18"/>
          <p:cNvSpPr/>
          <p:nvPr/>
        </p:nvSpPr>
        <p:spPr>
          <a:xfrm>
            <a:off x="4024072" y="1654379"/>
            <a:ext cx="2899408" cy="3854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2251465" y="3333946"/>
            <a:ext cx="1443990" cy="1095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SlimCD.com</a:t>
            </a:r>
          </a:p>
          <a:p>
            <a:pPr algn="ctr"/>
            <a:r>
              <a:rPr lang="en-US" dirty="0" smtClean="0">
                <a:solidFill>
                  <a:schemeClr val="tx1"/>
                </a:solidFill>
              </a:rPr>
              <a:t>Payment</a:t>
            </a:r>
          </a:p>
          <a:p>
            <a:pPr algn="ctr"/>
            <a:r>
              <a:rPr lang="en-US" dirty="0" smtClean="0">
                <a:solidFill>
                  <a:schemeClr val="tx1"/>
                </a:solidFill>
              </a:rPr>
              <a:t>Web Services</a:t>
            </a:r>
            <a:endParaRPr lang="en-US" dirty="0">
              <a:solidFill>
                <a:schemeClr val="tx1"/>
              </a:solidFill>
            </a:endParaRPr>
          </a:p>
        </p:txBody>
      </p:sp>
      <p:sp>
        <p:nvSpPr>
          <p:cNvPr id="2" name="Title 1"/>
          <p:cNvSpPr>
            <a:spLocks noGrp="1"/>
          </p:cNvSpPr>
          <p:nvPr>
            <p:ph type="title"/>
          </p:nvPr>
        </p:nvSpPr>
        <p:spPr/>
        <p:txBody>
          <a:bodyPr/>
          <a:lstStyle/>
          <a:p>
            <a:r>
              <a:rPr lang="en-US" dirty="0" smtClean="0"/>
              <a:t>Option 3 -VPN on a POS, with Web Services</a:t>
            </a:r>
            <a:endParaRPr lang="en-US" dirty="0"/>
          </a:p>
        </p:txBody>
      </p:sp>
      <p:sp>
        <p:nvSpPr>
          <p:cNvPr id="6" name="Rectangle 5"/>
          <p:cNvSpPr/>
          <p:nvPr/>
        </p:nvSpPr>
        <p:spPr>
          <a:xfrm>
            <a:off x="971550" y="1690688"/>
            <a:ext cx="2786060" cy="1383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0" y="1689951"/>
            <a:ext cx="2505072" cy="369332"/>
          </a:xfrm>
          <a:prstGeom prst="rect">
            <a:avLst/>
          </a:prstGeom>
          <a:noFill/>
        </p:spPr>
        <p:txBody>
          <a:bodyPr wrap="square" rtlCol="0">
            <a:spAutoFit/>
          </a:bodyPr>
          <a:lstStyle/>
          <a:p>
            <a:r>
              <a:rPr lang="en-US" dirty="0" smtClean="0"/>
              <a:t>POS, WEB or Kiosk Stack</a:t>
            </a:r>
            <a:endParaRPr lang="en-US" dirty="0"/>
          </a:p>
        </p:txBody>
      </p:sp>
      <p:sp>
        <p:nvSpPr>
          <p:cNvPr id="8" name="Rectangle 7"/>
          <p:cNvSpPr/>
          <p:nvPr/>
        </p:nvSpPr>
        <p:spPr>
          <a:xfrm>
            <a:off x="1268730" y="2075297"/>
            <a:ext cx="2197416" cy="75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POS Interface Code</a:t>
            </a:r>
            <a:endParaRPr lang="en-US" dirty="0">
              <a:solidFill>
                <a:schemeClr val="tx1"/>
              </a:solidFill>
            </a:endParaRPr>
          </a:p>
        </p:txBody>
      </p:sp>
      <p:sp>
        <p:nvSpPr>
          <p:cNvPr id="12" name="TextBox 11"/>
          <p:cNvSpPr txBox="1"/>
          <p:nvPr/>
        </p:nvSpPr>
        <p:spPr>
          <a:xfrm>
            <a:off x="7189942" y="1690688"/>
            <a:ext cx="4664396" cy="2585323"/>
          </a:xfrm>
          <a:prstGeom prst="rect">
            <a:avLst/>
          </a:prstGeom>
          <a:noFill/>
        </p:spPr>
        <p:txBody>
          <a:bodyPr wrap="square" rtlCol="0">
            <a:spAutoFit/>
          </a:bodyPr>
          <a:lstStyle/>
          <a:p>
            <a:pPr marL="342900" indent="-342900">
              <a:buFont typeface="+mj-lt"/>
              <a:buAutoNum type="arabicPeriod"/>
            </a:pPr>
            <a:r>
              <a:rPr lang="en-US" dirty="0" smtClean="0"/>
              <a:t>POS Interface Code written by the POS developer.</a:t>
            </a:r>
          </a:p>
          <a:p>
            <a:pPr marL="342900" indent="-342900">
              <a:buFont typeface="+mj-lt"/>
              <a:buAutoNum type="arabicPeriod"/>
            </a:pPr>
            <a:endParaRPr lang="en-US" dirty="0" smtClean="0"/>
          </a:p>
          <a:p>
            <a:pPr marL="342900" indent="-342900">
              <a:buFont typeface="+mj-lt"/>
              <a:buAutoNum type="arabicPeriod"/>
            </a:pPr>
            <a:r>
              <a:rPr lang="en-US" dirty="0" smtClean="0"/>
              <a:t>Developer calls web service on SLIM CD’s side that handles all communication with the driver.</a:t>
            </a:r>
          </a:p>
          <a:p>
            <a:pPr marL="342900" indent="-342900">
              <a:buFont typeface="+mj-lt"/>
              <a:buAutoNum type="arabicPeriod"/>
            </a:pPr>
            <a:endParaRPr lang="en-US" dirty="0" smtClean="0"/>
          </a:p>
          <a:p>
            <a:pPr marL="342900" indent="-342900">
              <a:buFont typeface="+mj-lt"/>
              <a:buAutoNum type="arabicPeriod"/>
            </a:pPr>
            <a:r>
              <a:rPr lang="en-US" dirty="0" smtClean="0"/>
              <a:t>Web Services return approved/dec</a:t>
            </a:r>
            <a:r>
              <a:rPr lang="en-US" dirty="0" smtClean="0"/>
              <a:t>lined as XML.</a:t>
            </a:r>
            <a:endParaRPr lang="en-US" dirty="0" smtClean="0"/>
          </a:p>
        </p:txBody>
      </p:sp>
      <p:cxnSp>
        <p:nvCxnSpPr>
          <p:cNvPr id="14" name="Straight Arrow Connector 13"/>
          <p:cNvCxnSpPr/>
          <p:nvPr/>
        </p:nvCxnSpPr>
        <p:spPr>
          <a:xfrm flipV="1">
            <a:off x="3428999" y="2549230"/>
            <a:ext cx="937260" cy="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76548" y="5716043"/>
            <a:ext cx="7825744" cy="923330"/>
          </a:xfrm>
          <a:prstGeom prst="rect">
            <a:avLst/>
          </a:prstGeom>
        </p:spPr>
        <p:txBody>
          <a:bodyPr wrap="square">
            <a:spAutoFit/>
          </a:bodyPr>
          <a:lstStyle/>
          <a:p>
            <a:pPr marL="285750" indent="-285750">
              <a:buFont typeface="Wingdings" panose="05000000000000000000" pitchFamily="2" charset="2"/>
              <a:buChar char="ü"/>
            </a:pPr>
            <a:r>
              <a:rPr lang="en-US" dirty="0" smtClean="0"/>
              <a:t>The developer never touches the cardholder data</a:t>
            </a:r>
          </a:p>
          <a:p>
            <a:pPr marL="285750" indent="-285750">
              <a:buFont typeface="Wingdings" panose="05000000000000000000" pitchFamily="2" charset="2"/>
              <a:buChar char="ü"/>
            </a:pPr>
            <a:r>
              <a:rPr lang="en-US" dirty="0" smtClean="0"/>
              <a:t>No EMV or PCI certification required by the developer</a:t>
            </a:r>
          </a:p>
          <a:p>
            <a:pPr marL="285750" indent="-285750">
              <a:buFont typeface="Wingdings" panose="05000000000000000000" pitchFamily="2" charset="2"/>
              <a:buChar char="ü"/>
            </a:pPr>
            <a:r>
              <a:rPr lang="en-US" dirty="0" smtClean="0"/>
              <a:t>SAQ-B can be used by merchant because device is part of our VPN network</a:t>
            </a:r>
            <a:endParaRPr lang="en-US" dirty="0"/>
          </a:p>
        </p:txBody>
      </p:sp>
      <p:sp>
        <p:nvSpPr>
          <p:cNvPr id="3" name="Rectangle 2"/>
          <p:cNvSpPr/>
          <p:nvPr/>
        </p:nvSpPr>
        <p:spPr>
          <a:xfrm>
            <a:off x="4251960" y="1802731"/>
            <a:ext cx="2537460" cy="646331"/>
          </a:xfrm>
          <a:prstGeom prst="rect">
            <a:avLst/>
          </a:prstGeom>
        </p:spPr>
        <p:txBody>
          <a:bodyPr wrap="square">
            <a:spAutoFit/>
          </a:bodyPr>
          <a:lstStyle/>
          <a:p>
            <a:pPr algn="ctr"/>
            <a:r>
              <a:rPr lang="en-US" dirty="0" smtClean="0">
                <a:solidFill>
                  <a:schemeClr val="tx1"/>
                </a:solidFill>
              </a:rPr>
              <a:t>SlimCD.com</a:t>
            </a:r>
          </a:p>
          <a:p>
            <a:pPr algn="ctr"/>
            <a:r>
              <a:rPr lang="en-US" dirty="0" smtClean="0">
                <a:solidFill>
                  <a:schemeClr val="tx1"/>
                </a:solidFill>
              </a:rPr>
              <a:t>Hardware Web Services</a:t>
            </a:r>
            <a:endParaRPr lang="en-US" dirty="0">
              <a:solidFill>
                <a:schemeClr val="tx1"/>
              </a:solidFill>
            </a:endParaRPr>
          </a:p>
        </p:txBody>
      </p:sp>
      <p:sp>
        <p:nvSpPr>
          <p:cNvPr id="21" name="Rectangle 20"/>
          <p:cNvSpPr/>
          <p:nvPr/>
        </p:nvSpPr>
        <p:spPr>
          <a:xfrm>
            <a:off x="4462459" y="2659513"/>
            <a:ext cx="2160269" cy="7226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SlimCD Hardware Abstraction Layer</a:t>
            </a:r>
            <a:endParaRPr lang="en-US" dirty="0">
              <a:solidFill>
                <a:schemeClr val="tx1"/>
              </a:solidFill>
            </a:endParaRPr>
          </a:p>
        </p:txBody>
      </p:sp>
      <p:sp>
        <p:nvSpPr>
          <p:cNvPr id="22" name="Rectangle 21"/>
          <p:cNvSpPr/>
          <p:nvPr/>
        </p:nvSpPr>
        <p:spPr>
          <a:xfrm>
            <a:off x="4462460" y="3618506"/>
            <a:ext cx="2160268" cy="7543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SlimCD Per-Device Code</a:t>
            </a:r>
            <a:endParaRPr lang="en-US" dirty="0">
              <a:solidFill>
                <a:schemeClr val="tx1"/>
              </a:solidFill>
            </a:endParaRPr>
          </a:p>
        </p:txBody>
      </p:sp>
      <p:sp>
        <p:nvSpPr>
          <p:cNvPr id="23" name="Rectangle 22"/>
          <p:cNvSpPr/>
          <p:nvPr/>
        </p:nvSpPr>
        <p:spPr>
          <a:xfrm>
            <a:off x="4462459" y="4622899"/>
            <a:ext cx="2160269" cy="754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Device Driver from Device Company</a:t>
            </a:r>
            <a:endParaRPr lang="en-US" dirty="0">
              <a:solidFill>
                <a:schemeClr val="tx1"/>
              </a:solidFill>
            </a:endParaRPr>
          </a:p>
        </p:txBody>
      </p:sp>
      <p:cxnSp>
        <p:nvCxnSpPr>
          <p:cNvPr id="24" name="Straight Arrow Connector 23"/>
          <p:cNvCxnSpPr/>
          <p:nvPr/>
        </p:nvCxnSpPr>
        <p:spPr>
          <a:xfrm>
            <a:off x="5542592" y="3311269"/>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79726" y="4347073"/>
            <a:ext cx="1" cy="30723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40698" y="5000089"/>
            <a:ext cx="825817" cy="257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a:off x="1570100" y="4486498"/>
            <a:ext cx="967505" cy="999123"/>
          </a:xfrm>
          <a:prstGeom prst="rect">
            <a:avLst/>
          </a:prstGeom>
        </p:spPr>
      </p:pic>
      <p:cxnSp>
        <p:nvCxnSpPr>
          <p:cNvPr id="28" name="Straight Arrow Connector 27"/>
          <p:cNvCxnSpPr/>
          <p:nvPr/>
        </p:nvCxnSpPr>
        <p:spPr>
          <a:xfrm>
            <a:off x="2506620" y="4986059"/>
            <a:ext cx="545415"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48072" y="3951873"/>
            <a:ext cx="825817" cy="257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95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6974</TotalTime>
  <Words>2757</Words>
  <Application>Microsoft Office PowerPoint</Application>
  <PresentationFormat>Widescreen</PresentationFormat>
  <Paragraphs>513</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Courier New</vt:lpstr>
      <vt:lpstr>Wingdings</vt:lpstr>
      <vt:lpstr>Office Theme</vt:lpstr>
      <vt:lpstr>EMV Solutions</vt:lpstr>
      <vt:lpstr>EMV Liability Shift - What changed?</vt:lpstr>
      <vt:lpstr>EMV - Fully Integrated</vt:lpstr>
      <vt:lpstr>EMV – Partially Integrated</vt:lpstr>
      <vt:lpstr>EMV – Semi Integrated</vt:lpstr>
      <vt:lpstr>EMV in the cloud</vt:lpstr>
      <vt:lpstr>Option 1 - Direct Web Service Payment Calls</vt:lpstr>
      <vt:lpstr>Option 2 -.NET Libraries on a POS or Kiosk</vt:lpstr>
      <vt:lpstr>Option 3 -VPN on a POS, with Web Services</vt:lpstr>
      <vt:lpstr>Option 4 –Launch Our App</vt:lpstr>
      <vt:lpstr>PowerPoint Presentation</vt:lpstr>
      <vt:lpstr>TransClient – Slim CD Desktop Software</vt:lpstr>
      <vt:lpstr>TransClient Supports New Pinpads TODAY!</vt:lpstr>
      <vt:lpstr>SlimCD for PC – The new desktop app</vt:lpstr>
      <vt:lpstr>EMVDLL - Pinpads</vt:lpstr>
      <vt:lpstr>Launched App Demo</vt:lpstr>
      <vt:lpstr>VB and.NET versions of “Launcher app</vt:lpstr>
      <vt:lpstr>Mobile – EMV devices</vt:lpstr>
      <vt:lpstr>PowerPoint Presentation</vt:lpstr>
      <vt:lpstr>Slim CD Libraries &amp; Web Services</vt:lpstr>
      <vt:lpstr>SLIM CD for EMV – Hardware Abstraction</vt:lpstr>
      <vt:lpstr>New .NET version of “Launcher app</vt:lpstr>
      <vt:lpstr>Demo Hardware Sample </vt:lpstr>
      <vt:lpstr>PowerPoint Presentation</vt:lpstr>
      <vt:lpstr>Receipt Information</vt:lpstr>
      <vt:lpstr>Pass Through Command</vt:lpstr>
      <vt:lpstr>WebService</vt:lpstr>
      <vt:lpstr>WebService</vt:lpstr>
      <vt:lpstr>DeviceTransactionReply from WebService</vt:lpstr>
      <vt:lpstr>Suggested Tools from the manufacturers</vt:lpstr>
      <vt:lpstr>Slim CD Libraries &amp; Web Services</vt:lpstr>
      <vt:lpstr>PowerPoint Presentation</vt:lpstr>
      <vt:lpstr>Supporting Merchants</vt:lpstr>
      <vt:lpstr>Google Search for Pinpads or Cables</vt:lpstr>
      <vt:lpstr>VeriFone VX Cables to use</vt:lpstr>
      <vt:lpstr>VeriFone VX Cables – Contact/Contactless </vt:lpstr>
      <vt:lpstr>VeriFone MX Cables to use </vt:lpstr>
      <vt:lpstr>Ingenico Cables</vt:lpstr>
      <vt:lpstr>Ingenico connectors are the same</vt:lpstr>
      <vt:lpstr>Code signing </vt:lpstr>
      <vt:lpstr>Remote Key Management</vt:lpstr>
      <vt:lpstr>CAPK</vt:lpstr>
      <vt:lpstr>Estate Management</vt:lpstr>
      <vt:lpstr>Estate Management Options</vt:lpstr>
      <vt:lpstr>EMV Devices - Costs in time and effort</vt:lpstr>
      <vt:lpstr>Contact and Contactless </vt:lpstr>
      <vt:lpstr>Processor Scheduling</vt:lpstr>
      <vt:lpstr>Estate Management &amp; Configuration</vt:lpstr>
      <vt:lpstr>Internal tool for data entry</vt:lpstr>
      <vt:lpstr>PinPad Configuration</vt:lpstr>
      <vt:lpstr>VeriFone: Generate D-Commands</vt:lpstr>
      <vt:lpstr>Sample Output</vt:lpstr>
      <vt:lpstr>Alternative Configurations</vt:lpstr>
      <vt:lpstr>PowerPoint Presentation</vt:lpstr>
      <vt:lpstr>EMV - EMV Kernels expire!</vt:lpstr>
      <vt:lpstr>EMV Certifications Expire</vt:lpstr>
      <vt:lpstr>EMV Certifications - Timeline</vt:lpstr>
      <vt:lpstr>SLIM CD Responsibilities</vt:lpstr>
      <vt:lpstr>Hardware Ordering Details</vt:lpstr>
      <vt:lpstr>Connectivity Options</vt:lpstr>
      <vt:lpstr>Customer “Look &amp; Feel”</vt:lpstr>
      <vt:lpstr>Additional Opportunities</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EMV Encryption</dc:title>
  <dc:creator>Frank Haggar</dc:creator>
  <cp:lastModifiedBy>Frank Haggar</cp:lastModifiedBy>
  <cp:revision>86</cp:revision>
  <dcterms:created xsi:type="dcterms:W3CDTF">2015-07-07T12:45:46Z</dcterms:created>
  <dcterms:modified xsi:type="dcterms:W3CDTF">2015-12-17T22:51:05Z</dcterms:modified>
</cp:coreProperties>
</file>